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409" r:id="rId3"/>
    <p:sldId id="370" r:id="rId4"/>
    <p:sldId id="421" r:id="rId5"/>
    <p:sldId id="410" r:id="rId6"/>
    <p:sldId id="424" r:id="rId7"/>
    <p:sldId id="420" r:id="rId8"/>
    <p:sldId id="417" r:id="rId9"/>
    <p:sldId id="422" r:id="rId10"/>
    <p:sldId id="325" r:id="rId11"/>
    <p:sldId id="428" r:id="rId12"/>
    <p:sldId id="429" r:id="rId13"/>
    <p:sldId id="430" r:id="rId14"/>
    <p:sldId id="431" r:id="rId15"/>
    <p:sldId id="423" r:id="rId16"/>
    <p:sldId id="425" r:id="rId17"/>
    <p:sldId id="426" r:id="rId18"/>
    <p:sldId id="427" r:id="rId19"/>
    <p:sldId id="432" r:id="rId20"/>
    <p:sldId id="433" r:id="rId21"/>
    <p:sldId id="435" r:id="rId22"/>
    <p:sldId id="436" r:id="rId23"/>
    <p:sldId id="434" r:id="rId24"/>
    <p:sldId id="437" r:id="rId25"/>
    <p:sldId id="403" r:id="rId26"/>
    <p:sldId id="406" r:id="rId27"/>
    <p:sldId id="408" r:id="rId28"/>
    <p:sldId id="405" r:id="rId29"/>
    <p:sldId id="351" r:id="rId30"/>
    <p:sldId id="395" r:id="rId31"/>
    <p:sldId id="398" r:id="rId32"/>
    <p:sldId id="380" r:id="rId33"/>
    <p:sldId id="439" r:id="rId34"/>
    <p:sldId id="394" r:id="rId35"/>
    <p:sldId id="411" r:id="rId36"/>
    <p:sldId id="381" r:id="rId37"/>
    <p:sldId id="418" r:id="rId38"/>
    <p:sldId id="389" r:id="rId39"/>
    <p:sldId id="365" r:id="rId40"/>
    <p:sldId id="407" r:id="rId41"/>
    <p:sldId id="416" r:id="rId42"/>
    <p:sldId id="382" r:id="rId43"/>
    <p:sldId id="269" r:id="rId44"/>
    <p:sldId id="270" r:id="rId45"/>
    <p:sldId id="438" r:id="rId46"/>
    <p:sldId id="412" r:id="rId47"/>
    <p:sldId id="259" r:id="rId48"/>
    <p:sldId id="383" r:id="rId49"/>
    <p:sldId id="384" r:id="rId50"/>
    <p:sldId id="386" r:id="rId51"/>
    <p:sldId id="415" r:id="rId52"/>
    <p:sldId id="393" r:id="rId53"/>
    <p:sldId id="385" r:id="rId54"/>
    <p:sldId id="391" r:id="rId55"/>
    <p:sldId id="401" r:id="rId56"/>
    <p:sldId id="397" r:id="rId57"/>
    <p:sldId id="392" r:id="rId58"/>
    <p:sldId id="364" r:id="rId59"/>
    <p:sldId id="402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429"/>
  </p:normalViewPr>
  <p:slideViewPr>
    <p:cSldViewPr snapToGrid="0" snapToObjects="1">
      <p:cViewPr varScale="1">
        <p:scale>
          <a:sx n="82" d="100"/>
          <a:sy n="82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quarter" idx="15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hf hdr="0" ftr="0" dt="0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bi.talkbank.org/GR" TargetMode="External"/><Relationship Id="rId2" Type="http://schemas.openxmlformats.org/officeDocument/2006/relationships/hyperlink" Target="https://tbi.talkbank.org/acces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hd.talkbank.org/GR" TargetMode="External"/><Relationship Id="rId2" Type="http://schemas.openxmlformats.org/officeDocument/2006/relationships/hyperlink" Target="https://rhd.talkbank.org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a.talkbank.org/TBB/psychosis/English/Tang/14171.cha" TargetMode="External"/><Relationship Id="rId2" Type="http://schemas.openxmlformats.org/officeDocument/2006/relationships/hyperlink" Target="https://psychosis.talkbank.org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sd.talkbank.org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es.talkbank.org/access/" TargetMode="External"/><Relationship Id="rId2" Type="http://schemas.openxmlformats.org/officeDocument/2006/relationships/hyperlink" Target="https://childes.talkbank.org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on.ca/" TargetMode="External"/><Relationship Id="rId2" Type="http://schemas.openxmlformats.org/officeDocument/2006/relationships/hyperlink" Target="https://phon.talkbank.org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bank.talkbank.org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.talkbank.org/TBB/fluency/Voices-AWS/interview/29ma.cha" TargetMode="External"/><Relationship Id="rId2" Type="http://schemas.openxmlformats.org/officeDocument/2006/relationships/hyperlink" Target="https://fluency.talkbank.org/acces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la.talkbank.org/TBB/fluency/Voices-AWS/interview/37m.ch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a.talkbank.org/TBB/biling/Eppler/jen2a.cha" TargetMode="External"/><Relationship Id="rId2" Type="http://schemas.openxmlformats.org/officeDocument/2006/relationships/hyperlink" Target="https://biling.talkbank.org/acces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li.talkbank.org/clan/" TargetMode="External"/><Relationship Id="rId2" Type="http://schemas.openxmlformats.org/officeDocument/2006/relationships/hyperlink" Target="https://slabank.talkbank.org/access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amtale.talkbank.org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la.talkbank.org/TBB/class/Curtis/dec05/dec05c.cha" TargetMode="External"/><Relationship Id="rId2" Type="http://schemas.openxmlformats.org/officeDocument/2006/relationships/hyperlink" Target="https://class.talkbank.org/access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a.talkbank.org/TBB/ca/Goodwin/cinco.cha" TargetMode="External"/><Relationship Id="rId2" Type="http://schemas.openxmlformats.org/officeDocument/2006/relationships/hyperlink" Target="https://ca.talkbank.org/access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github.com/talkbank/Batchalign2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huggingface.co/diarizers-community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isl.ai/auth" TargetMode="External"/><Relationship Id="rId2" Type="http://schemas.openxmlformats.org/officeDocument/2006/relationships/hyperlink" Target="https://mp.weixin.qq.com/s/nyEqY4BPzlppXWXB0em6gQ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hisper.talkbank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aldependencies.org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ldependencies.org/u/pos/index.html" TargetMode="External"/><Relationship Id="rId2" Type="http://schemas.openxmlformats.org/officeDocument/2006/relationships/hyperlink" Target="https://universaldependencies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iversaldependencies.org/u/dep/index.html" TargetMode="External"/><Relationship Id="rId4" Type="http://schemas.openxmlformats.org/officeDocument/2006/relationships/hyperlink" Target="https://universaldependencies.org/u/feat/index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ali.talkbank.org/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talkbank.org/DB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talkbank.org/DB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la.talkbank.org/TBB/childes/Eng-UK/Forrester/biggirl.cha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hon.ca/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bank.org/share/irb/" TargetMode="External"/><Relationship Id="rId2" Type="http://schemas.openxmlformats.org/officeDocument/2006/relationships/hyperlink" Target="https://ldr.lps.library.cmu.edu/login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la2.talkbank.org/adminView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bank.org/manuals/CHAT.pdf" TargetMode="External"/><Relationship Id="rId2" Type="http://schemas.openxmlformats.org/officeDocument/2006/relationships/hyperlink" Target="https://talkbank.org/screencast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hildlanguage.org/latestbulletin" TargetMode="External"/><Relationship Id="rId4" Type="http://schemas.openxmlformats.org/officeDocument/2006/relationships/hyperlink" Target="https://groups.google.com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entia.talkbank.org/GR" TargetMode="External"/><Relationship Id="rId2" Type="http://schemas.openxmlformats.org/officeDocument/2006/relationships/hyperlink" Target="https://dementia.talkbank.org/acces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mentia.talkbank.org/ADReSSo-202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hasia.talkbank.org/GR/" TargetMode="External"/><Relationship Id="rId2" Type="http://schemas.openxmlformats.org/officeDocument/2006/relationships/hyperlink" Target="https://aphasia.talkbank.org/access/protocol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phasia.talkbank.org/access/English/Protocol/0docs/ARCscan.png" TargetMode="External"/><Relationship Id="rId4" Type="http://schemas.openxmlformats.org/officeDocument/2006/relationships/hyperlink" Target="https://aphasia.talkbank.org/examp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2515314" y="8994986"/>
            <a:ext cx="346795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300480">
              <a:buClr>
                <a:srgbClr val="432EE8"/>
              </a:buClr>
              <a:buFont typeface="Times"/>
              <a:defRPr sz="1800">
                <a:solidFill>
                  <a:srgbClr val="432EE8"/>
                </a:solidFill>
                <a:uFill>
                  <a:solidFill>
                    <a:srgbClr val="432EE8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489485" y="4151435"/>
            <a:ext cx="11817439" cy="2413000"/>
          </a:xfrm>
          <a:prstGeom prst="rect">
            <a:avLst/>
          </a:prstGeom>
        </p:spPr>
        <p:txBody>
          <a:bodyPr>
            <a:normAutofit/>
          </a:bodyPr>
          <a:lstStyle>
            <a:lvl1pPr marL="39687" marR="81279" indent="-39687" defTabSz="1300480">
              <a:buClr>
                <a:srgbClr val="002161"/>
              </a:buClr>
              <a:defRPr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en-US" dirty="0" err="1"/>
              <a:t>TalkBank</a:t>
            </a:r>
            <a:r>
              <a:rPr lang="en-US" dirty="0"/>
              <a:t>: Domains and Methods</a:t>
            </a:r>
            <a:endParaRPr sz="4800" dirty="0">
              <a:latin typeface="News Gothic MT" panose="020B0503020103020203" pitchFamily="34" charset="0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830862"/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759378" y="7298072"/>
            <a:ext cx="475676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rPr dirty="0"/>
              <a:t>Brian MacWhinney</a:t>
            </a:r>
            <a:endParaRPr lang="en-US" dirty="0"/>
          </a:p>
          <a:p>
            <a:pPr>
              <a:defRPr sz="2900"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rPr lang="en-US" dirty="0"/>
              <a:t>Carnegie Mellon University</a:t>
            </a:r>
            <a:endParaRPr dirty="0"/>
          </a:p>
        </p:txBody>
      </p:sp>
      <p:pic>
        <p:nvPicPr>
          <p:cNvPr id="139" name="0cm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154" y="560297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red logo with a square and a square in the middle&#10;&#10;AI-generated content may be incorrect.">
            <a:extLst>
              <a:ext uri="{FF2B5EF4-FFF2-40B4-BE49-F238E27FC236}">
                <a16:creationId xmlns:a16="http://schemas.microsoft.com/office/drawing/2014/main" id="{6179C38A-FD81-AE70-E664-7F29561C5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7" y="577882"/>
            <a:ext cx="2982761" cy="2857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B657-95C5-6C4F-89EF-E550926A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has Shared</a:t>
            </a:r>
            <a:br>
              <a:rPr lang="en-US" dirty="0"/>
            </a:br>
            <a:r>
              <a:rPr lang="en-US" sz="4900" dirty="0"/>
              <a:t>THANK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5A7B1-2FE6-0C44-AB33-5CF64ACC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758" y="2628900"/>
            <a:ext cx="12696042" cy="6779260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Adler Aphasia Center			University of Arizona				Austrian Academy of Sciences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Aphasia Center of West Texas		University of California, San Diego	Higashi-Yamato Hospital, Japan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Aphasia Center of California		University of Central Florida		Hungarian Academy of Science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Arizona State University			University of Kansas				Max-Planck Institute, Germany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Boston University				University of Kentucky			Nanjing Med. Univ. Hospital, China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Duquesne University				University of Massachusetts, Amherst 	</a:t>
            </a:r>
            <a:r>
              <a:rPr lang="en-US" sz="2000" dirty="0" err="1"/>
              <a:t>Suvag</a:t>
            </a:r>
            <a:r>
              <a:rPr lang="en-US" sz="2000" dirty="0"/>
              <a:t> Polyclinic, Croatia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East Carolina University			University of New Hampshire		University of Athens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Emerson College				University of New Mexico 			University of Macedonia, Greece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/>
              <a:t>InteRACT</a:t>
            </a:r>
            <a:r>
              <a:rPr lang="en-US" sz="2000" dirty="0"/>
              <a:t>						University of Redlands			University of Nova </a:t>
            </a:r>
            <a:r>
              <a:rPr lang="en-US" sz="2000" dirty="0" err="1"/>
              <a:t>Gorica</a:t>
            </a:r>
            <a:r>
              <a:rPr lang="en-US" sz="2000" dirty="0"/>
              <a:t>, Italy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Kathryn Garrett, Pittsburgh, PA		University of South Carolina		University of Oviedo, Spain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Montclair State University			 						Lucian </a:t>
            </a:r>
            <a:r>
              <a:rPr lang="en-US" sz="2000" dirty="0" err="1"/>
              <a:t>Blaga</a:t>
            </a:r>
            <a:r>
              <a:rPr lang="en-US" sz="2000" dirty="0"/>
              <a:t> University of Sibiu, Romania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Northwestern University				 						University of Valencia, Spain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Snyder Center for Aphasia Life Enhancement						University of Zagreb, Croatia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Stroke Aphasia Recovery Program		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Stroke Comeback Center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Texas Christian University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Triangle Aphasia Project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9901-9FAB-3B4B-BFC5-1014301236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6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AD49-D791-4C2A-53B9-955CCC0C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#3: </a:t>
            </a:r>
            <a:r>
              <a:rPr lang="en-US" dirty="0" err="1">
                <a:hlinkClick r:id="rId2"/>
              </a:rPr>
              <a:t>TBIBank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780AC-34D6-097C-FB04-30E4C8BE1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the </a:t>
            </a:r>
            <a:r>
              <a:rPr lang="en-US" dirty="0" err="1"/>
              <a:t>AphasiaBank</a:t>
            </a:r>
            <a:r>
              <a:rPr lang="en-US" dirty="0"/>
              <a:t> Protocol and free interview</a:t>
            </a:r>
          </a:p>
          <a:p>
            <a:r>
              <a:rPr lang="en-US" dirty="0"/>
              <a:t>58 participants with TBI at 3, 6, 9, 12, and 24 months after injury</a:t>
            </a:r>
          </a:p>
          <a:p>
            <a:r>
              <a:rPr lang="en-US" dirty="0"/>
              <a:t>All linked to video, all analyzed for morphosyntax and coreference</a:t>
            </a:r>
          </a:p>
          <a:p>
            <a:r>
              <a:rPr lang="en-US" dirty="0">
                <a:hlinkClick r:id="rId3"/>
              </a:rPr>
              <a:t>Grand Rounds </a:t>
            </a:r>
            <a:r>
              <a:rPr lang="en-US" dirty="0"/>
              <a:t>by Leanne Togher and Elise Bogart from Sydney </a:t>
            </a:r>
          </a:p>
          <a:p>
            <a:r>
              <a:rPr lang="en-US" dirty="0"/>
              <a:t>All Australian! </a:t>
            </a:r>
          </a:p>
          <a:p>
            <a:r>
              <a:rPr lang="en-US" dirty="0"/>
              <a:t>Analyses using CC and focus on returning to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DEF3-321D-E6A1-E842-AF4E430916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23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267A-52C5-F521-1BC4-9E6DCA2C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#4: </a:t>
            </a:r>
            <a:r>
              <a:rPr lang="en-US" dirty="0" err="1">
                <a:hlinkClick r:id="rId2"/>
              </a:rPr>
              <a:t>RHDBank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7153-146A-6851-A86E-949E01176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the </a:t>
            </a:r>
            <a:r>
              <a:rPr lang="en-US" dirty="0" err="1"/>
              <a:t>AphasiaBank</a:t>
            </a:r>
            <a:r>
              <a:rPr lang="en-US" dirty="0"/>
              <a:t> protocol and additional tasks</a:t>
            </a:r>
          </a:p>
          <a:p>
            <a:r>
              <a:rPr lang="en-US" dirty="0">
                <a:hlinkClick r:id="rId3"/>
              </a:rPr>
              <a:t>Grand Rounds </a:t>
            </a:r>
            <a:endParaRPr lang="en-US" dirty="0"/>
          </a:p>
          <a:p>
            <a:r>
              <a:rPr lang="en-US" dirty="0"/>
              <a:t>TBI, RHD, and </a:t>
            </a:r>
            <a:r>
              <a:rPr lang="en-US" dirty="0" err="1"/>
              <a:t>PsychosisBank</a:t>
            </a:r>
            <a:r>
              <a:rPr lang="en-US" dirty="0"/>
              <a:t> focus on issues with discourse, cognition, communication, not just grammar or phonology</a:t>
            </a:r>
          </a:p>
          <a:p>
            <a:r>
              <a:rPr lang="en-US" dirty="0"/>
              <a:t>For this, Collaborative Commentary (CC) and a tagging system is ideal</a:t>
            </a:r>
          </a:p>
          <a:p>
            <a:r>
              <a:rPr lang="en-US" dirty="0"/>
              <a:t>The Clinical banks have Grand Rounds linked to 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8697C-8653-ABBC-6326-9A86F86A9D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59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5514-8A94-33DF-2CFB-CEFB8DA4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#5: </a:t>
            </a:r>
            <a:r>
              <a:rPr lang="en-US" dirty="0" err="1">
                <a:hlinkClick r:id="rId2"/>
              </a:rPr>
              <a:t>PsychosisBank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78D2-B781-6FCE-DE5D-A79EA301E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English corpus from Lena Palaniyappan (400 participants)</a:t>
            </a:r>
          </a:p>
          <a:p>
            <a:r>
              <a:rPr lang="en-US" dirty="0"/>
              <a:t>Corpus from Sunny Tang in NYC with more </a:t>
            </a:r>
            <a:r>
              <a:rPr lang="en-US" dirty="0">
                <a:hlinkClick r:id="rId3"/>
              </a:rPr>
              <a:t>marked</a:t>
            </a:r>
            <a:r>
              <a:rPr lang="en-US" dirty="0"/>
              <a:t> psychosis</a:t>
            </a:r>
          </a:p>
          <a:p>
            <a:r>
              <a:rPr lang="en-US" dirty="0"/>
              <a:t>Standard protocol with personal narrative, health narrative, picture descriptions, dream reports, and story recall</a:t>
            </a:r>
          </a:p>
          <a:p>
            <a:r>
              <a:rPr lang="en-US" dirty="0"/>
              <a:t>Computational analysis group works on LLMs, graphs, TLI analysis, vocal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FB875-BF27-1227-2F21-664627975F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66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9FFF-30F5-4F5B-43E6-F25EFEF5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#6: </a:t>
            </a:r>
            <a:r>
              <a:rPr lang="en-US" dirty="0" err="1">
                <a:hlinkClick r:id="rId2"/>
              </a:rPr>
              <a:t>ASDBank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D0910-45BC-6766-F2CB-D3360474A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 (8), French (2), Mandarin, Greek, Dutch corpora</a:t>
            </a:r>
          </a:p>
          <a:p>
            <a:r>
              <a:rPr lang="en-US" dirty="0"/>
              <a:t>Video and audio are important</a:t>
            </a:r>
          </a:p>
          <a:p>
            <a:r>
              <a:rPr lang="en-US" dirty="0"/>
              <a:t>However, sharing of media has been restricted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AD0A5-68A6-9DD8-B7FB-8F836B39E3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06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2DB9-F154-837D-461E-2A53A035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Child #1: CHILDES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310C0-2A30-605D-1A8B-4F6C8B6AA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Began in 1984</a:t>
            </a:r>
          </a:p>
          <a:p>
            <a:r>
              <a:rPr lang="en-US" dirty="0"/>
              <a:t>Openly available, all aligned if there is media</a:t>
            </a:r>
          </a:p>
          <a:p>
            <a:r>
              <a:rPr lang="en-US" dirty="0">
                <a:hlinkClick r:id="rId3"/>
              </a:rPr>
              <a:t>28 languages all in UD format</a:t>
            </a:r>
            <a:r>
              <a:rPr lang="en-US" dirty="0"/>
              <a:t>, including Mandarin, Cantonese, Korean, Thai, Japanese</a:t>
            </a:r>
          </a:p>
          <a:p>
            <a:r>
              <a:rPr lang="en-US" dirty="0"/>
              <a:t>158 corpora – cross-sectional, longitudinal, narrative, disorders, and bilinguals</a:t>
            </a:r>
          </a:p>
          <a:p>
            <a:r>
              <a:rPr lang="en-US" dirty="0"/>
              <a:t>Used in 8250 studies</a:t>
            </a:r>
          </a:p>
          <a:p>
            <a:r>
              <a:rPr lang="en-US" dirty="0"/>
              <a:t>Automatic profiling through </a:t>
            </a:r>
            <a:r>
              <a:rPr lang="en-US" dirty="0" err="1"/>
              <a:t>KidEval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5377-7DDC-39B2-140B-08FDD0605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06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6617-B618-B204-F99F-80A7870B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Child #2: Phon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B617-28D5-5A8A-2C74-B9E8C3ED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Processed through </a:t>
            </a:r>
            <a:r>
              <a:rPr lang="en-US" dirty="0">
                <a:hlinkClick r:id="rId3"/>
              </a:rPr>
              <a:t>Phon</a:t>
            </a:r>
            <a:r>
              <a:rPr lang="en-US" dirty="0"/>
              <a:t> (download from </a:t>
            </a:r>
            <a:r>
              <a:rPr lang="en-US" dirty="0" err="1"/>
              <a:t>phon.ca</a:t>
            </a:r>
            <a:r>
              <a:rPr lang="en-US" dirty="0"/>
              <a:t>)</a:t>
            </a:r>
          </a:p>
          <a:p>
            <a:r>
              <a:rPr lang="en-US" dirty="0"/>
              <a:t>Phonological level transcription in IPA</a:t>
            </a:r>
          </a:p>
          <a:p>
            <a:r>
              <a:rPr lang="en-US" dirty="0"/>
              <a:t>Automatic insertion of target, hand entry of child</a:t>
            </a:r>
          </a:p>
          <a:p>
            <a:r>
              <a:rPr lang="en-US" dirty="0"/>
              <a:t>Automatic syllabification</a:t>
            </a:r>
          </a:p>
          <a:p>
            <a:r>
              <a:rPr lang="en-US" dirty="0"/>
              <a:t>All major current profiling analyses supported (PCC,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09E58-521A-5192-81E0-F0365CF6AC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37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6DD6-F110-5197-562F-BA0F3CAD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Child #3: HomeBank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AB407-9AB1-F27A-A23A-F1FBFFFB6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Daylong recordings in the home</a:t>
            </a:r>
          </a:p>
          <a:p>
            <a:r>
              <a:rPr lang="en-US" dirty="0"/>
              <a:t>Most were collected by LENA </a:t>
            </a:r>
          </a:p>
          <a:p>
            <a:r>
              <a:rPr lang="en-US" dirty="0"/>
              <a:t>*.its files were converted to CHAT</a:t>
            </a:r>
          </a:p>
          <a:p>
            <a:r>
              <a:rPr lang="en-US" dirty="0"/>
              <a:t>Audio is being recognized by ASR.  Results are remarkably good for adults.  Children are often prelingual.</a:t>
            </a:r>
          </a:p>
          <a:p>
            <a:r>
              <a:rPr lang="en-US" dirty="0"/>
              <a:t>Public, Password, and Secure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E377C-3CED-4755-1D45-46FC32854D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81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4B8E-57FA-913A-0FF9-84DD2432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Child #4: </a:t>
            </a:r>
            <a:r>
              <a:rPr lang="en-US" dirty="0" err="1">
                <a:hlinkClick r:id="rId2"/>
              </a:rPr>
              <a:t>FluencyBank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A764F-0F2D-68A3-8865-A1468D967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18 corpora, mostly from English, one French, one German</a:t>
            </a:r>
          </a:p>
          <a:p>
            <a:r>
              <a:rPr lang="en-US" dirty="0"/>
              <a:t>AWS:  </a:t>
            </a:r>
            <a:r>
              <a:rPr lang="en-US" dirty="0">
                <a:hlinkClick r:id="rId3"/>
              </a:rPr>
              <a:t>adjusted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accepting</a:t>
            </a:r>
            <a:endParaRPr lang="en-US" dirty="0"/>
          </a:p>
          <a:p>
            <a:r>
              <a:rPr lang="en-US" dirty="0"/>
              <a:t>Precise coding and time alignment facilitate analysis</a:t>
            </a:r>
          </a:p>
          <a:p>
            <a:r>
              <a:rPr lang="en-US" dirty="0"/>
              <a:t>For children, the issues are:</a:t>
            </a:r>
          </a:p>
          <a:p>
            <a:pPr lvl="1"/>
            <a:r>
              <a:rPr lang="en-US" dirty="0"/>
              <a:t>Who recovers and who doesn’t and why?</a:t>
            </a:r>
          </a:p>
          <a:p>
            <a:pPr lvl="1"/>
            <a:r>
              <a:rPr lang="en-US" dirty="0"/>
              <a:t>What is the role of parental input, recasting?</a:t>
            </a:r>
          </a:p>
          <a:p>
            <a:r>
              <a:rPr lang="en-US" dirty="0"/>
              <a:t>For adults, the issues relate to therapy, strategies, identity, group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6E832-07B2-57C9-16D3-1408AAB433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990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F913-AAB5-8A80-58F0-0F8A83B5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Multilingualism #1: </a:t>
            </a:r>
            <a:r>
              <a:rPr lang="en-US" dirty="0" err="1">
                <a:hlinkClick r:id="rId2"/>
              </a:rPr>
              <a:t>BilingBank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8028-38BB-68BD-607E-16EDAA695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Code-switching: Miami and </a:t>
            </a:r>
            <a:r>
              <a:rPr lang="en-US" dirty="0">
                <a:hlinkClick r:id="rId3"/>
              </a:rPr>
              <a:t>Eppler</a:t>
            </a:r>
            <a:endParaRPr lang="en-US" dirty="0"/>
          </a:p>
          <a:p>
            <a:r>
              <a:rPr lang="en-US" dirty="0"/>
              <a:t>Sociolinguistics: Brazilian Russian, Istrian Italian/Croatian </a:t>
            </a:r>
          </a:p>
          <a:p>
            <a:r>
              <a:rPr lang="en-US" dirty="0"/>
              <a:t>Other corpora focus on bilingual experience: Turks in Denmark, Greeks in France, Japanese in Columbia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BC711-5EC8-BC91-977A-F5ABFD0F83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90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49A1-2900-C6D4-4030-5FA29E12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TalkBank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2A7AC-23D7-BE0A-5E46-DCC3E2B2E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world’s largest open-access database for spoken language</a:t>
            </a:r>
          </a:p>
          <a:p>
            <a:r>
              <a:rPr lang="en-US" dirty="0"/>
              <a:t>12,000 published papers</a:t>
            </a:r>
          </a:p>
          <a:p>
            <a:r>
              <a:rPr lang="en-US" dirty="0"/>
              <a:t>29,663 registered users (in 10 months)</a:t>
            </a:r>
          </a:p>
          <a:p>
            <a:r>
              <a:rPr lang="en-US" dirty="0"/>
              <a:t>9 TB of media, 50 million words</a:t>
            </a:r>
          </a:p>
          <a:p>
            <a:r>
              <a:rPr lang="en-US" dirty="0"/>
              <a:t>14 areas</a:t>
            </a:r>
          </a:p>
          <a:p>
            <a:r>
              <a:rPr lang="en-US" dirty="0"/>
              <a:t>32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D4A9-91C7-1C63-D8CA-C9FC3B4E39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55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2B27-E461-BD50-6594-2987D644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Multilingualism #2: </a:t>
            </a:r>
            <a:r>
              <a:rPr lang="en-US" dirty="0" err="1">
                <a:hlinkClick r:id="rId2"/>
              </a:rPr>
              <a:t>SLABank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43DD7-545C-90FC-091E-697C648EF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L2s with a focus on English, Spanish, French, and Mandarin</a:t>
            </a:r>
          </a:p>
          <a:p>
            <a:r>
              <a:rPr lang="en-US" dirty="0"/>
              <a:t>Most linked to audio or video and all analyzed by UD</a:t>
            </a:r>
          </a:p>
          <a:p>
            <a:r>
              <a:rPr lang="en-US" dirty="0"/>
              <a:t>Great target for CALF analysis (complexity, accuracy, lexical richness, and fluency) all based on use of the </a:t>
            </a:r>
            <a:r>
              <a:rPr lang="en-US" dirty="0">
                <a:hlinkClick r:id="rId3"/>
              </a:rPr>
              <a:t>CLAN program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2ED33-A2D6-E7B4-0BC4-69D0D397E7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571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F14E-5900-1F7E-B4B8-08F0B198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 #1: </a:t>
            </a:r>
            <a:r>
              <a:rPr lang="en-US" dirty="0" err="1">
                <a:hlinkClick r:id="rId2"/>
              </a:rPr>
              <a:t>SamtaleBank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20149-6ED5-6156-8C83-FDA45BAC7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Excellent CA coding of interactions in Danish</a:t>
            </a:r>
          </a:p>
          <a:p>
            <a:r>
              <a:rPr lang="en-US" dirty="0"/>
              <a:t>CA coding implements all the features of Jeffersonian coding</a:t>
            </a:r>
          </a:p>
          <a:p>
            <a:r>
              <a:rPr lang="en-US" dirty="0"/>
              <a:t>Most are linked to video</a:t>
            </a:r>
          </a:p>
          <a:p>
            <a:r>
              <a:rPr lang="en-US" dirty="0"/>
              <a:t>Conversations with 1, 2, 3, and 4 speakers</a:t>
            </a:r>
          </a:p>
          <a:p>
            <a:r>
              <a:rPr lang="en-US" dirty="0"/>
              <a:t>Also radio and telephone conversations.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D057-D18D-C522-32C8-EB1F957AF8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35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1EBD-1FF4-E772-3667-4CFFCB8B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 #2: </a:t>
            </a:r>
            <a:r>
              <a:rPr lang="en-US" dirty="0" err="1">
                <a:hlinkClick r:id="rId2"/>
              </a:rPr>
              <a:t>ClassBank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6262C-66BB-416D-888E-263F9C908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 English except for TIMMS-Math/Science</a:t>
            </a:r>
          </a:p>
          <a:p>
            <a:r>
              <a:rPr lang="en-US" dirty="0"/>
              <a:t>Corpora all link to CA and Discourse theory papers</a:t>
            </a:r>
          </a:p>
          <a:p>
            <a:r>
              <a:rPr lang="en-US" dirty="0"/>
              <a:t>Full year corpus from Rick Lehrer on quilts and </a:t>
            </a:r>
            <a:r>
              <a:rPr lang="en-US" dirty="0">
                <a:hlinkClick r:id="rId3"/>
              </a:rPr>
              <a:t>symmetry</a:t>
            </a:r>
            <a:endParaRPr lang="en-US" dirty="0"/>
          </a:p>
          <a:p>
            <a:r>
              <a:rPr lang="en-US" dirty="0"/>
              <a:t>Group analysis of the APT corpus in Collaborative Commentary (CC) – later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55E1-72AB-6847-7C36-3751D2069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20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25AE-997D-F559-28B1-D234A7E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 #3: CABank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B2A03-6063-EF77-0268-A0DD2FFA0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else</a:t>
            </a:r>
          </a:p>
          <a:p>
            <a:r>
              <a:rPr lang="en-US" dirty="0" err="1"/>
              <a:t>CallHome</a:t>
            </a:r>
            <a:r>
              <a:rPr lang="en-US" dirty="0"/>
              <a:t>, </a:t>
            </a:r>
            <a:r>
              <a:rPr lang="en-US" dirty="0" err="1"/>
              <a:t>CallFriend</a:t>
            </a:r>
            <a:r>
              <a:rPr lang="en-US" dirty="0"/>
              <a:t>, SCOTUS, MICASE, SBCSAE, CABNC, </a:t>
            </a:r>
            <a:r>
              <a:rPr lang="en-US" dirty="0">
                <a:hlinkClick r:id="rId3"/>
              </a:rPr>
              <a:t>Goodwin</a:t>
            </a:r>
            <a:r>
              <a:rPr lang="en-US" dirty="0"/>
              <a:t>, Watergate, Newport Beach, Sakura, SLX, CORAAL</a:t>
            </a:r>
          </a:p>
          <a:p>
            <a:r>
              <a:rPr lang="en-US" dirty="0"/>
              <a:t>New corpus: ATC Air Traffic Control</a:t>
            </a:r>
          </a:p>
          <a:p>
            <a:r>
              <a:rPr lang="en-US" dirty="0" err="1"/>
              <a:t>LangBank</a:t>
            </a:r>
            <a:r>
              <a:rPr lang="en-US" dirty="0"/>
              <a:t>: Mambila, Nahuatl, Mixtec, Mopan, Hakka, Yiddish, Yucatec, </a:t>
            </a:r>
            <a:r>
              <a:rPr lang="en-US" dirty="0" err="1"/>
              <a:t>Istriot</a:t>
            </a:r>
            <a:r>
              <a:rPr lang="en-US" dirty="0"/>
              <a:t> </a:t>
            </a:r>
          </a:p>
          <a:p>
            <a:r>
              <a:rPr lang="en-US" dirty="0"/>
              <a:t>And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0C535-6AD7-5F18-C840-C9D69DE144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10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7F09-1152-3A4D-3072-4639FB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7FB39-139A-F265-2F46-478B94E74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Benchmarking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Measures / CLAN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CC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TalkBankDB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Phon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IRB, Authentication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Outreach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F9A99-45ED-9592-0C00-22157424B3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446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7B7-4157-1809-ECCD-B34A5908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AI/ML/ASR/NLP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16A3B-AE5A-5215-989E-8C611C68A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19585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Herb Simon and Alan Newell with structured AI</a:t>
            </a:r>
          </a:p>
          <a:p>
            <a:r>
              <a:rPr lang="en-US" dirty="0"/>
              <a:t>Geoffrey Hinton and Tom Mitchell with DLN and ML</a:t>
            </a:r>
          </a:p>
          <a:p>
            <a:r>
              <a:rPr lang="en-US" dirty="0"/>
              <a:t>Raj Reddy with early ASR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F06F-5EB5-B5EC-7285-6963D64C56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21A55C4-D333-D6F6-0D5B-99AF417CA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2" y="4587498"/>
            <a:ext cx="2627285" cy="3860501"/>
          </a:xfrm>
          <a:prstGeom prst="rect">
            <a:avLst/>
          </a:prstGeom>
        </p:spPr>
      </p:pic>
      <p:pic>
        <p:nvPicPr>
          <p:cNvPr id="8" name="Picture 7" descr="A person wearing glasses and a tie&#10;&#10;AI-generated content may be incorrect.">
            <a:extLst>
              <a:ext uri="{FF2B5EF4-FFF2-40B4-BE49-F238E27FC236}">
                <a16:creationId xmlns:a16="http://schemas.microsoft.com/office/drawing/2014/main" id="{98ACDB9A-0A5A-91BF-900D-171ED9E1B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8" y="4587499"/>
            <a:ext cx="3097077" cy="2102603"/>
          </a:xfrm>
          <a:prstGeom prst="rect">
            <a:avLst/>
          </a:prstGeom>
        </p:spPr>
      </p:pic>
      <p:pic>
        <p:nvPicPr>
          <p:cNvPr id="10" name="Picture 9" descr="A person in a suit&#10;&#10;AI-generated content may be incorrect.">
            <a:extLst>
              <a:ext uri="{FF2B5EF4-FFF2-40B4-BE49-F238E27FC236}">
                <a16:creationId xmlns:a16="http://schemas.microsoft.com/office/drawing/2014/main" id="{E66024F3-DD22-B939-AC35-4BDC7CF74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95" y="4450382"/>
            <a:ext cx="2376837" cy="2376837"/>
          </a:xfrm>
          <a:prstGeom prst="rect">
            <a:avLst/>
          </a:prstGeom>
        </p:spPr>
      </p:pic>
      <p:pic>
        <p:nvPicPr>
          <p:cNvPr id="12" name="Picture 11" descr="A person in a blue shirt&#10;&#10;AI-generated content may be incorrect.">
            <a:extLst>
              <a:ext uri="{FF2B5EF4-FFF2-40B4-BE49-F238E27FC236}">
                <a16:creationId xmlns:a16="http://schemas.microsoft.com/office/drawing/2014/main" id="{EBC14328-0811-A68A-5DE0-F88010537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17" y="6253402"/>
            <a:ext cx="2337356" cy="2370276"/>
          </a:xfrm>
          <a:prstGeom prst="rect">
            <a:avLst/>
          </a:prstGeom>
        </p:spPr>
      </p:pic>
      <p:pic>
        <p:nvPicPr>
          <p:cNvPr id="7" name="Picture 6" descr="A person in a suit&#10;&#10;AI-generated content may be incorrect.">
            <a:extLst>
              <a:ext uri="{FF2B5EF4-FFF2-40B4-BE49-F238E27FC236}">
                <a16:creationId xmlns:a16="http://schemas.microsoft.com/office/drawing/2014/main" id="{DDC9F08C-3060-C86E-58D8-D93D57A74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65" y="4537620"/>
            <a:ext cx="1765660" cy="17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4184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88CD-41D8-0F16-7039-9EB1E78B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637EA-F4BD-565A-269C-00F0F2CC4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changes transform the nature of the CHILDES/</a:t>
            </a:r>
            <a:r>
              <a:rPr lang="en-US" dirty="0" err="1"/>
              <a:t>TalkBank</a:t>
            </a:r>
            <a:r>
              <a:rPr lang="en-US" dirty="0"/>
              <a:t> databases</a:t>
            </a:r>
          </a:p>
          <a:p>
            <a:r>
              <a:rPr lang="en-US" dirty="0"/>
              <a:t>The changes are still very much in progress:                          glass is half-full/half-empty</a:t>
            </a:r>
          </a:p>
          <a:p>
            <a:r>
              <a:rPr lang="en-US" dirty="0"/>
              <a:t>AI/ML needs LOTS of data; hence </a:t>
            </a:r>
            <a:r>
              <a:rPr lang="en-US" dirty="0" err="1"/>
              <a:t>TalkBank</a:t>
            </a:r>
            <a:endParaRPr lang="en-US" dirty="0"/>
          </a:p>
          <a:p>
            <a:r>
              <a:rPr lang="en-US" dirty="0" err="1"/>
              <a:t>TalkBank</a:t>
            </a:r>
            <a:r>
              <a:rPr lang="en-US" dirty="0"/>
              <a:t> has become a lot more central to technological progress than we would have ever thought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8B05-7414-AC52-D48E-57C027E464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951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1F11-DCF4-0F61-B008-D5303D12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Grails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E17F2-97DB-EB01-E616-6641895F2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Models/systems that learn language like children</a:t>
            </a:r>
          </a:p>
          <a:p>
            <a:r>
              <a:rPr lang="en-US" dirty="0"/>
              <a:t>Models that align with the brain – or not</a:t>
            </a:r>
          </a:p>
          <a:p>
            <a:r>
              <a:rPr lang="en-US" dirty="0"/>
              <a:t>Systems to diagnose dementia, psychosis, IQ</a:t>
            </a:r>
          </a:p>
          <a:p>
            <a:r>
              <a:rPr lang="en-US" dirty="0"/>
              <a:t>Systems to track progress in L2 or loss in dementia</a:t>
            </a:r>
          </a:p>
          <a:p>
            <a:r>
              <a:rPr lang="en-US" dirty="0"/>
              <a:t>Systems to help in language learning</a:t>
            </a:r>
          </a:p>
          <a:p>
            <a:r>
              <a:rPr lang="en-US" dirty="0"/>
              <a:t>Systems to solve all our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A987E-123D-2752-7FB3-A76AFB7BA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450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1DFA-B320-335F-753C-2CB0DC57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#1: ASR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719D-7F1B-1533-6297-072C53B5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343150"/>
            <a:ext cx="11988800" cy="638175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Batchalign2</a:t>
            </a:r>
            <a:r>
              <a:rPr lang="en-US" dirty="0"/>
              <a:t> program from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ASR: transcribed by Whisper/Rev-AI</a:t>
            </a:r>
          </a:p>
          <a:p>
            <a:r>
              <a:rPr lang="en-US" dirty="0"/>
              <a:t>FA forced alignment with wav2vec</a:t>
            </a:r>
          </a:p>
          <a:p>
            <a:r>
              <a:rPr lang="en-US" dirty="0"/>
              <a:t>Good analysis of daylong LENA audio</a:t>
            </a:r>
          </a:p>
          <a:p>
            <a:r>
              <a:rPr lang="en-US" dirty="0"/>
              <a:t>Benchmarking: lots of .05 WER, but not all of course</a:t>
            </a:r>
          </a:p>
          <a:p>
            <a:r>
              <a:rPr lang="en-US" dirty="0"/>
              <a:t>First version published in Liu &amp; </a:t>
            </a:r>
            <a:r>
              <a:rPr lang="en-US" dirty="0" err="1"/>
              <a:t>MacWhinney</a:t>
            </a:r>
            <a:r>
              <a:rPr lang="en-US" dirty="0"/>
              <a:t> (2023) JSLHR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E4CDD-CCA5-5E4A-6167-D5333AA1281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3E1DBAD-CCFD-213A-2B11-1EE15DEE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24" y="3241737"/>
            <a:ext cx="1957348" cy="1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509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73F8-8BE5-BB47-B3BE-ACA76934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 through Batchalign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52B71-0F4D-3744-A195-6CBEF6B4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Python program open-source/downloadable from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talkbank</a:t>
            </a:r>
            <a:r>
              <a:rPr lang="en-US" dirty="0"/>
              <a:t> </a:t>
            </a:r>
          </a:p>
          <a:p>
            <a:r>
              <a:rPr lang="en-US" dirty="0"/>
              <a:t>Four basic functions</a:t>
            </a:r>
          </a:p>
          <a:p>
            <a:pPr lvl="1"/>
            <a:r>
              <a:rPr lang="en-US" dirty="0"/>
              <a:t>transcribe  (ASR)</a:t>
            </a:r>
          </a:p>
          <a:p>
            <a:pPr lvl="1"/>
            <a:r>
              <a:rPr lang="en-US" dirty="0" err="1"/>
              <a:t>morphotag</a:t>
            </a:r>
            <a:r>
              <a:rPr lang="en-US" dirty="0"/>
              <a:t>  (UD)</a:t>
            </a:r>
          </a:p>
          <a:p>
            <a:pPr lvl="1"/>
            <a:r>
              <a:rPr lang="en-US" dirty="0"/>
              <a:t>align  (times)</a:t>
            </a:r>
          </a:p>
          <a:p>
            <a:pPr lvl="1"/>
            <a:r>
              <a:rPr lang="en-US" dirty="0"/>
              <a:t>benchmarking</a:t>
            </a:r>
          </a:p>
          <a:p>
            <a:r>
              <a:rPr lang="en-US" dirty="0"/>
              <a:t>Uses either Whisper (OpenAI) or Rev-AI</a:t>
            </a:r>
          </a:p>
          <a:p>
            <a:r>
              <a:rPr lang="en-US" dirty="0"/>
              <a:t>Rev-AI  $.02/minute; non-storage option; faster and better than Whisper </a:t>
            </a:r>
          </a:p>
          <a:p>
            <a:r>
              <a:rPr lang="en-US" dirty="0"/>
              <a:t>Web Service alternative: https://</a:t>
            </a:r>
            <a:r>
              <a:rPr lang="en-US" dirty="0" err="1"/>
              <a:t>whisper.talkbank.org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E2283-C242-DA46-B925-9C5370F13B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200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37F8-BC53-2EA1-7239-0D06C163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TalkBank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493F5-4BF0-0899-F4D2-668DD3D5D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Focus on spoken language</a:t>
            </a:r>
          </a:p>
          <a:p>
            <a:r>
              <a:rPr lang="en-US" dirty="0"/>
              <a:t>Data-sharing / Open Science / Replicability</a:t>
            </a:r>
          </a:p>
          <a:p>
            <a:r>
              <a:rPr lang="en-US" dirty="0"/>
              <a:t>CHAT transcript format across all corpora and all banks</a:t>
            </a:r>
          </a:p>
          <a:p>
            <a:r>
              <a:rPr lang="en-US" dirty="0"/>
              <a:t>Alignment across linguistic levels</a:t>
            </a:r>
          </a:p>
          <a:p>
            <a:r>
              <a:rPr lang="en-US" dirty="0"/>
              <a:t>Transcripts linked to media on file, utterance, and word level</a:t>
            </a:r>
          </a:p>
          <a:p>
            <a:r>
              <a:rPr lang="en-US" dirty="0"/>
              <a:t>Programs to support researchers, students, and clinicians</a:t>
            </a:r>
          </a:p>
          <a:p>
            <a:r>
              <a:rPr lang="en-US" dirty="0"/>
              <a:t>Modern software:  Python, ASR, AI, JavaScript</a:t>
            </a:r>
          </a:p>
          <a:p>
            <a:r>
              <a:rPr lang="en-US" dirty="0"/>
              <a:t>Survivability – deployment outside of CMU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9C6E-946B-4D6A-EDA5-20C92CA293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403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54B0-B660-ADEF-C75C-FECE85B2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Tokenization/Alignment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C5A8-C00B-569E-2B12-07938D5D4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ASR produces a stream of words with time stamps.</a:t>
            </a:r>
          </a:p>
          <a:p>
            <a:r>
              <a:rPr lang="en-US" dirty="0"/>
              <a:t>CHAT/CHILDES needs utterances.</a:t>
            </a:r>
          </a:p>
          <a:p>
            <a:r>
              <a:rPr lang="en-US" dirty="0" err="1"/>
              <a:t>Houjun</a:t>
            </a:r>
            <a:r>
              <a:rPr lang="en-US" dirty="0"/>
              <a:t> used MICASE, Pittsburgh Super Computing, and </a:t>
            </a:r>
            <a:r>
              <a:rPr lang="en-US" dirty="0" err="1"/>
              <a:t>HuggingFace</a:t>
            </a:r>
            <a:r>
              <a:rPr lang="en-US" dirty="0"/>
              <a:t> programs (</a:t>
            </a:r>
            <a:r>
              <a:rPr lang="en-US" dirty="0" err="1"/>
              <a:t>PyTorch</a:t>
            </a:r>
            <a:r>
              <a:rPr lang="en-US" dirty="0"/>
              <a:t>, etc.) to train a transformer for utterance tokenization in English.  </a:t>
            </a:r>
          </a:p>
          <a:p>
            <a:r>
              <a:rPr lang="en-US" dirty="0"/>
              <a:t>Tokenizers for other languages are being developed by </a:t>
            </a:r>
            <a:r>
              <a:rPr lang="en-US" dirty="0" err="1"/>
              <a:t>HuggingFace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AI community </a:t>
            </a:r>
            <a:r>
              <a:rPr lang="en-US" dirty="0"/>
              <a:t>using </a:t>
            </a:r>
            <a:r>
              <a:rPr lang="en-US" dirty="0" err="1"/>
              <a:t>TalkBank</a:t>
            </a:r>
            <a:r>
              <a:rPr lang="en-US" dirty="0"/>
              <a:t> data such as </a:t>
            </a:r>
            <a:r>
              <a:rPr lang="en-US" dirty="0" err="1"/>
              <a:t>CallHome</a:t>
            </a:r>
            <a:r>
              <a:rPr lang="en-US" dirty="0"/>
              <a:t> (German, French, etc.) – great </a:t>
            </a:r>
            <a:r>
              <a:rPr lang="en-US" dirty="0" err="1"/>
              <a:t>OpenScience</a:t>
            </a:r>
            <a:endParaRPr lang="en-US" dirty="0"/>
          </a:p>
          <a:p>
            <a:r>
              <a:rPr lang="en-US" dirty="0"/>
              <a:t>Tencent does better than Rev-AI for Mandarin.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4BA33-AE2B-3C8A-B9E7-84C9179FC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274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72E0-4998-F588-C0AF-40DC177F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E4F91-9561-EF70-5FC4-449617D1D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 at https:/</a:t>
            </a:r>
            <a:r>
              <a:rPr lang="en-US" dirty="0" err="1"/>
              <a:t>talkbank.org</a:t>
            </a:r>
            <a:endParaRPr lang="en-US" dirty="0"/>
          </a:p>
          <a:p>
            <a:r>
              <a:rPr lang="en-US" dirty="0"/>
              <a:t>Specific assignments (MOT, CHI, FAT) through CLAN ROLES program</a:t>
            </a:r>
          </a:p>
          <a:p>
            <a:r>
              <a:rPr lang="en-US" dirty="0"/>
              <a:t>Further role correction using keystrokes during playback</a:t>
            </a:r>
          </a:p>
          <a:p>
            <a:r>
              <a:rPr lang="en-US" dirty="0"/>
              <a:t>Tokenization cleanup with periods and FIXIT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37335-4220-3A27-B368-D5799C74E4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489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D3FE-BE81-F875-1B5F-9BD965C2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 for </a:t>
            </a:r>
            <a:r>
              <a:rPr lang="en-US" dirty="0" err="1"/>
              <a:t>HomeBank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D7BDD-5214-5E0C-41A6-59E7367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10-hour San Joaquin corpus</a:t>
            </a:r>
          </a:p>
          <a:p>
            <a:r>
              <a:rPr lang="en-US" dirty="0"/>
              <a:t>Each day ran in 54 minutes on M2 Mac using Whisper</a:t>
            </a:r>
          </a:p>
          <a:p>
            <a:r>
              <a:rPr lang="en-US" dirty="0"/>
              <a:t>MOT is accurate, but baby’s cries are missing </a:t>
            </a:r>
            <a:r>
              <a:rPr lang="en-US" dirty="0">
                <a:sym typeface="Wingdings" pitchFamily="2" charset="2"/>
              </a:rPr>
              <a:t> fine-tuning needed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*MOT:	hi [/] hi good morning . •145740_147780•</a:t>
            </a:r>
          </a:p>
          <a:p>
            <a:pPr marL="0" indent="0">
              <a:buNone/>
            </a:pPr>
            <a:r>
              <a:rPr lang="en-US" dirty="0"/>
              <a:t>*MOT:	sweet pea . •147780_148400•</a:t>
            </a:r>
          </a:p>
          <a:p>
            <a:pPr marL="0" indent="0">
              <a:buNone/>
            </a:pPr>
            <a:r>
              <a:rPr lang="en-US" dirty="0"/>
              <a:t>*MOT:	how are you . •148400_150060•</a:t>
            </a:r>
          </a:p>
          <a:p>
            <a:pPr marL="0" indent="0">
              <a:buNone/>
            </a:pPr>
            <a:r>
              <a:rPr lang="en-US" dirty="0"/>
              <a:t>*MOT:	good morning sweet pea . •150060_154400•</a:t>
            </a:r>
          </a:p>
          <a:p>
            <a:pPr marL="0" indent="0">
              <a:buNone/>
            </a:pPr>
            <a:r>
              <a:rPr lang="en-US" dirty="0"/>
              <a:t>*MOT:	good . •154400_155240•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A043-F593-D80E-152E-BD12088D0E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437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10F9-AB5E-A6A5-C7CA-06EBADC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D3930-C3D3-52A2-AD43-9CBA2F3E1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Ranyuliao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based entirely </a:t>
            </a:r>
            <a:r>
              <a:rPr lang="en-US" dirty="0"/>
              <a:t>on </a:t>
            </a:r>
            <a:r>
              <a:rPr lang="en-US" dirty="0" err="1"/>
              <a:t>Talkbank</a:t>
            </a:r>
            <a:r>
              <a:rPr lang="en-US" dirty="0"/>
              <a:t> software</a:t>
            </a:r>
          </a:p>
          <a:p>
            <a:r>
              <a:rPr lang="en-US" dirty="0" err="1"/>
              <a:t>MISL.ai</a:t>
            </a:r>
            <a:r>
              <a:rPr lang="en-US" dirty="0"/>
              <a:t> is building assessment of </a:t>
            </a:r>
            <a:r>
              <a:rPr lang="en-US" dirty="0">
                <a:hlinkClick r:id="rId3"/>
              </a:rPr>
              <a:t>narrative</a:t>
            </a:r>
            <a:r>
              <a:rPr lang="en-US" dirty="0"/>
              <a:t> development based on </a:t>
            </a:r>
            <a:r>
              <a:rPr lang="en-US" dirty="0" err="1"/>
              <a:t>TalkBank</a:t>
            </a:r>
            <a:r>
              <a:rPr lang="en-US" dirty="0"/>
              <a:t> tools and then users contribute to </a:t>
            </a:r>
            <a:r>
              <a:rPr lang="en-US" dirty="0" err="1"/>
              <a:t>TalkBank</a:t>
            </a:r>
            <a:endParaRPr lang="en-US" dirty="0"/>
          </a:p>
          <a:p>
            <a:r>
              <a:rPr lang="en-US" dirty="0" err="1"/>
              <a:t>whisper.talkbank.org</a:t>
            </a:r>
            <a:r>
              <a:rPr lang="en-US" dirty="0"/>
              <a:t> for </a:t>
            </a:r>
            <a:r>
              <a:rPr lang="en-US" dirty="0">
                <a:hlinkClick r:id="rId4"/>
              </a:rPr>
              <a:t>web service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45863-3493-D434-C672-472C237454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2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CBAE-A08B-936D-C439-FAC57F2D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#2: Benchmarking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CB81-3C22-D0F6-1B61-036D14DEA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.017 WER (Word Error Rate) on TED Talks</a:t>
            </a:r>
          </a:p>
          <a:p>
            <a:r>
              <a:rPr lang="en-US" dirty="0"/>
              <a:t>.053 WER on ENNI 4-year-old DLD recording</a:t>
            </a:r>
          </a:p>
          <a:p>
            <a:r>
              <a:rPr lang="en-US" dirty="0"/>
              <a:t>.06 WER for most 7-10 Mandarin story telling</a:t>
            </a:r>
          </a:p>
          <a:p>
            <a:r>
              <a:rPr lang="en-US" dirty="0"/>
              <a:t>Varieties being evaluated: TED, Psychosis, RHD, TBI, MCI, </a:t>
            </a:r>
            <a:r>
              <a:rPr lang="en-US" dirty="0" err="1"/>
              <a:t>CallHome</a:t>
            </a:r>
            <a:r>
              <a:rPr lang="en-US" dirty="0"/>
              <a:t>, ENNI, </a:t>
            </a:r>
            <a:r>
              <a:rPr lang="en-US" dirty="0" err="1"/>
              <a:t>MacWhinney</a:t>
            </a:r>
            <a:r>
              <a:rPr lang="en-US" dirty="0"/>
              <a:t>, </a:t>
            </a:r>
            <a:r>
              <a:rPr lang="en-US" dirty="0" err="1"/>
              <a:t>SanJoaquin</a:t>
            </a:r>
            <a:r>
              <a:rPr lang="en-US" dirty="0"/>
              <a:t>, Class-APT, AWS, CORALL, Lego, CWS, Anomia, Broca, Wernicke</a:t>
            </a:r>
          </a:p>
          <a:p>
            <a:r>
              <a:rPr lang="en-US" dirty="0"/>
              <a:t>What ASR can’t do well: Rescorla 2-year-olds, </a:t>
            </a:r>
            <a:r>
              <a:rPr lang="en-US" dirty="0" err="1"/>
              <a:t>Sekali</a:t>
            </a:r>
            <a:r>
              <a:rPr lang="en-US" dirty="0"/>
              <a:t>, Pawley’s</a:t>
            </a:r>
          </a:p>
          <a:p>
            <a:r>
              <a:rPr lang="en-US" dirty="0"/>
              <a:t>Projects from Buffalo AI, </a:t>
            </a:r>
            <a:r>
              <a:rPr lang="en-US" dirty="0" err="1"/>
              <a:t>MindAI</a:t>
            </a:r>
            <a:r>
              <a:rPr lang="en-US" dirty="0"/>
              <a:t>, Gates/</a:t>
            </a:r>
            <a:r>
              <a:rPr lang="en-US" dirty="0" err="1"/>
              <a:t>DrivenData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81D70-F822-E14B-6132-BA29F41C81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278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C2C0-1139-B91C-332F-3D1CF4E9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#3: 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8248-E687-94E2-6621-DBE789920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Universal Dependencies </a:t>
            </a:r>
            <a:r>
              <a:rPr lang="en-US" dirty="0"/>
              <a:t>(UD): International project with over 200 language tree banks</a:t>
            </a:r>
          </a:p>
          <a:p>
            <a:r>
              <a:rPr lang="en-US" dirty="0"/>
              <a:t>DNN/NLP: </a:t>
            </a:r>
            <a:r>
              <a:rPr lang="en-US" dirty="0" err="1"/>
              <a:t>morphotag</a:t>
            </a:r>
            <a:r>
              <a:rPr lang="en-US" dirty="0"/>
              <a:t> in </a:t>
            </a:r>
            <a:r>
              <a:rPr lang="en-US" dirty="0" err="1"/>
              <a:t>Batchalign</a:t>
            </a:r>
            <a:r>
              <a:rPr lang="en-US" dirty="0"/>
              <a:t> uses Stanford’s Stanza</a:t>
            </a:r>
          </a:p>
          <a:p>
            <a:r>
              <a:rPr lang="en-US" dirty="0"/>
              <a:t>Described in Liu &amp; </a:t>
            </a:r>
            <a:r>
              <a:rPr lang="en-US" dirty="0" err="1"/>
              <a:t>MacWhinney</a:t>
            </a:r>
            <a:r>
              <a:rPr lang="en-US" dirty="0"/>
              <a:t> (2024) Language Development Research</a:t>
            </a:r>
          </a:p>
          <a:p>
            <a:r>
              <a:rPr lang="en-US" dirty="0"/>
              <a:t>Evaluation: 98% correct links in 3 Eve transcripts</a:t>
            </a:r>
          </a:p>
          <a:p>
            <a:r>
              <a:rPr lang="en-US" dirty="0"/>
              <a:t>Native language scripts – </a:t>
            </a:r>
            <a:r>
              <a:rPr lang="en-US" dirty="0" err="1"/>
              <a:t>deromanization</a:t>
            </a:r>
            <a:endParaRPr lang="en-US" dirty="0"/>
          </a:p>
          <a:p>
            <a:r>
              <a:rPr lang="en-US" dirty="0"/>
              <a:t>Supports cross-linguistic comparisons including profiling</a:t>
            </a:r>
          </a:p>
          <a:p>
            <a:r>
              <a:rPr lang="en-US" dirty="0"/>
              <a:t>Fine-tuning for Cantonese, Thai/Dai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B658-098C-7E6C-7DA8-9ED4DB8618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218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EA50-7F15-6F70-199E-17893AEA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85E6D-868C-C4F1-3410-07384A0BB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210 languages</a:t>
            </a:r>
            <a:r>
              <a:rPr lang="en-US" dirty="0"/>
              <a:t> and more coming</a:t>
            </a:r>
          </a:p>
          <a:p>
            <a:r>
              <a:rPr lang="en-US" dirty="0"/>
              <a:t>Some have only small training sets, some are quite large</a:t>
            </a:r>
          </a:p>
          <a:p>
            <a:r>
              <a:rPr lang="en-US" dirty="0"/>
              <a:t>Related languages training effort – train on Hindi, extend to </a:t>
            </a:r>
          </a:p>
          <a:p>
            <a:r>
              <a:rPr lang="en-US" dirty="0"/>
              <a:t>Universal </a:t>
            </a:r>
            <a:r>
              <a:rPr lang="en-US" dirty="0">
                <a:hlinkClick r:id="rId3"/>
              </a:rPr>
              <a:t>Part of Speech categories</a:t>
            </a:r>
            <a:endParaRPr lang="en-US" dirty="0"/>
          </a:p>
          <a:p>
            <a:r>
              <a:rPr lang="en-US" dirty="0"/>
              <a:t>Semi-universal </a:t>
            </a:r>
            <a:r>
              <a:rPr lang="en-US" dirty="0">
                <a:hlinkClick r:id="rId4"/>
              </a:rPr>
              <a:t>Feature set</a:t>
            </a:r>
            <a:endParaRPr lang="en-US" dirty="0"/>
          </a:p>
          <a:p>
            <a:r>
              <a:rPr lang="en-US" dirty="0"/>
              <a:t>Universal </a:t>
            </a:r>
            <a:r>
              <a:rPr lang="en-US" dirty="0">
                <a:hlinkClick r:id="rId5"/>
              </a:rPr>
              <a:t>dependency relations </a:t>
            </a:r>
            <a:r>
              <a:rPr lang="en-US" dirty="0"/>
              <a:t>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39A0A-CEDF-E43E-B72E-164660EDE4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632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1A86-3777-0205-11E5-CF10EA5F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Right-to-Left in CLAN editor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7898-3A8A-5CFA-00A5-8D039547A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41E95-3662-C309-992B-5AACADBC56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BFE476-C20F-C28B-BFA5-4B957D450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87650"/>
            <a:ext cx="4978400" cy="39497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39128E-8AB0-3A68-94AC-A1DDEFE9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3527425"/>
            <a:ext cx="56007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313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5C2D-09E6-B3A3-AD52-6D24090C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Tagged in CHILDES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BCCE-FCF9-BE88-47D4-366C1CCE6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have used UD now for CHILDES data in these 25 languages: Irish, Welsh, Cantonese, Mandarin, Dutch, Afrikaans, Korean, English, French, German, Japanese, Catalan, Spanish, Romanian, Italian, Portuguese, Danish, Swedish, Icelandic, Norwegian, Turkish, Croatian, Czech, Polish, Serbian, and Slovenian.</a:t>
            </a:r>
          </a:p>
          <a:p>
            <a:r>
              <a:rPr lang="en-US" dirty="0"/>
              <a:t>UD in </a:t>
            </a:r>
            <a:r>
              <a:rPr lang="en-US" dirty="0" err="1"/>
              <a:t>Batchalign</a:t>
            </a:r>
            <a:r>
              <a:rPr lang="en-US" dirty="0"/>
              <a:t> also works for bilingual transcripts, if they are annotated by CHAT rules.</a:t>
            </a:r>
          </a:p>
          <a:p>
            <a:r>
              <a:rPr lang="en-US" dirty="0"/>
              <a:t>UD doesn’t yet work for CHILDES romanizations in Hebrew, Arabic, Russian, and Bulgarian.</a:t>
            </a:r>
          </a:p>
          <a:p>
            <a:r>
              <a:rPr lang="en-US" dirty="0"/>
              <a:t>Thai, and Japanese – problems with word tokenization</a:t>
            </a:r>
          </a:p>
          <a:p>
            <a:r>
              <a:rPr lang="en-US" dirty="0"/>
              <a:t>If we have good audio, we can just start over with ASR and then apply 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A2E8-950C-84E0-5901-4FB838BAAC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03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6A69-BF29-E4FB-7AD1-3685156D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Triple-click on %</a:t>
            </a:r>
            <a:r>
              <a:rPr lang="en-US" dirty="0" err="1"/>
              <a:t>gra</a:t>
            </a:r>
            <a:r>
              <a:rPr lang="en-US" dirty="0"/>
              <a:t>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1E8C-AF6E-B90F-7094-4B23AE1B5D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AA4E3-BC6B-055B-325D-B243CDE0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770483"/>
            <a:ext cx="12663535" cy="33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44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5042-9CD3-5552-D9F3-2EA3E522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712F-B92C-E357-E9E2-A8DB7318B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ASR for people with disabilities or differences – Gates, NIH, Google</a:t>
            </a:r>
          </a:p>
          <a:p>
            <a:r>
              <a:rPr lang="en-US" dirty="0"/>
              <a:t>Aphasia and gesture </a:t>
            </a:r>
          </a:p>
          <a:p>
            <a:r>
              <a:rPr lang="en-US" dirty="0"/>
              <a:t>Automatic diagnosis of phonological disorder</a:t>
            </a:r>
          </a:p>
          <a:p>
            <a:r>
              <a:rPr lang="en-US" dirty="0"/>
              <a:t>Learning of geometry through knowledge expansion</a:t>
            </a:r>
          </a:p>
          <a:p>
            <a:r>
              <a:rPr lang="en-US" dirty="0"/>
              <a:t>LLM language learning -- </a:t>
            </a:r>
            <a:r>
              <a:rPr lang="en-US" dirty="0" err="1"/>
              <a:t>BabyLLM</a:t>
            </a:r>
            <a:endParaRPr lang="en-US" dirty="0"/>
          </a:p>
          <a:p>
            <a:r>
              <a:rPr lang="en-US" dirty="0"/>
              <a:t>Development as Preference Management - PLAY</a:t>
            </a:r>
          </a:p>
          <a:p>
            <a:r>
              <a:rPr lang="en-US" dirty="0"/>
              <a:t>TBI and returning to work as a part of the protocol</a:t>
            </a:r>
          </a:p>
          <a:p>
            <a:r>
              <a:rPr lang="en-US" dirty="0"/>
              <a:t>UG vs. usage-based models of L1 learning</a:t>
            </a:r>
          </a:p>
          <a:p>
            <a:r>
              <a:rPr lang="en-US" dirty="0"/>
              <a:t>Recovery from stuttering, parental recasts</a:t>
            </a:r>
          </a:p>
          <a:p>
            <a:r>
              <a:rPr lang="en-US" dirty="0"/>
              <a:t>Measuring L2 CALF (complexity, accuracy, lexicon, fluency)</a:t>
            </a:r>
          </a:p>
          <a:p>
            <a:r>
              <a:rPr lang="en-US" dirty="0" err="1"/>
              <a:t>HomeBank</a:t>
            </a:r>
            <a:r>
              <a:rPr lang="en-US" dirty="0"/>
              <a:t> data on maternal but not paternal pitch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CE927-F629-B937-6942-BD00342F5C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773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E423-CBA4-D232-735F-F71D5C82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CA394-F988-46FE-D757-8D3226B6F0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A diagram of a computer language&#10;&#10;AI-generated content may be incorrect.">
            <a:extLst>
              <a:ext uri="{FF2B5EF4-FFF2-40B4-BE49-F238E27FC236}">
                <a16:creationId xmlns:a16="http://schemas.microsoft.com/office/drawing/2014/main" id="{C78F0461-DF08-DA38-EB98-5CE8BE006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2628900"/>
            <a:ext cx="7772400" cy="52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32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F59-5B47-54A3-C57F-657BA450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#4: Measures/CLAN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8CAAB-A657-1AB2-CA05-DAA451933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Fluency: </a:t>
            </a:r>
            <a:r>
              <a:rPr lang="en-US" dirty="0" err="1"/>
              <a:t>FluCalc</a:t>
            </a:r>
            <a:r>
              <a:rPr lang="en-US" dirty="0"/>
              <a:t>, %</a:t>
            </a:r>
            <a:r>
              <a:rPr lang="en-US" dirty="0" err="1"/>
              <a:t>wor</a:t>
            </a:r>
            <a:r>
              <a:rPr lang="en-US" dirty="0"/>
              <a:t> line, cross-tier computation</a:t>
            </a:r>
          </a:p>
          <a:p>
            <a:r>
              <a:rPr lang="en-US" dirty="0"/>
              <a:t>Coreference: new higher accuracy system</a:t>
            </a:r>
          </a:p>
          <a:p>
            <a:r>
              <a:rPr lang="en-US" dirty="0"/>
              <a:t>CIU:  content informative units, graph analysis </a:t>
            </a:r>
            <a:r>
              <a:rPr lang="en-US" dirty="0" err="1"/>
              <a:t>NetworkX</a:t>
            </a:r>
            <a:endParaRPr lang="en-US" dirty="0"/>
          </a:p>
          <a:p>
            <a:r>
              <a:rPr lang="en-US" dirty="0"/>
              <a:t>Profiling: Eval, </a:t>
            </a:r>
            <a:r>
              <a:rPr lang="en-US" dirty="0" err="1"/>
              <a:t>KidEval</a:t>
            </a:r>
            <a:r>
              <a:rPr lang="en-US" dirty="0"/>
              <a:t>, DSS, </a:t>
            </a:r>
            <a:r>
              <a:rPr lang="en-US" dirty="0" err="1"/>
              <a:t>IPSyn</a:t>
            </a:r>
            <a:r>
              <a:rPr lang="en-US" dirty="0"/>
              <a:t>, QPA, *LARSP</a:t>
            </a:r>
          </a:p>
          <a:p>
            <a:r>
              <a:rPr lang="en-US" dirty="0"/>
              <a:t>Comparison databases, </a:t>
            </a:r>
            <a:r>
              <a:rPr lang="en-US" dirty="0" err="1"/>
              <a:t>s.d.</a:t>
            </a:r>
            <a:r>
              <a:rPr lang="en-US" dirty="0"/>
              <a:t> levels</a:t>
            </a:r>
          </a:p>
          <a:p>
            <a:r>
              <a:rPr lang="en-US" dirty="0"/>
              <a:t>Complete computation of CALF (complexity, accuracy, lexical diversity, fluency)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7F249-65EE-CBD3-878E-C19194887C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143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9FB0-0E9D-3D24-42B9-F8AD0281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KidEval</a:t>
            </a:r>
            <a:r>
              <a:rPr lang="en-US" dirty="0"/>
              <a:t> – Eve 2;0-2;4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3D949-1F4F-8431-985A-44234FC11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E4A3C-9763-1725-7574-2741C637F823}"/>
              </a:ext>
            </a:extLst>
          </p:cNvPr>
          <p:cNvSpPr txBox="1"/>
          <p:nvPr/>
        </p:nvSpPr>
        <p:spPr>
          <a:xfrm>
            <a:off x="1543987" y="2423171"/>
            <a:ext cx="990849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 err="1"/>
              <a:t>kideval</a:t>
            </a:r>
            <a:r>
              <a:rPr lang="en-US" dirty="0"/>
              <a:t> 02*.cha +LinkAge +</a:t>
            </a:r>
            <a:r>
              <a:rPr lang="en-US" dirty="0" err="1"/>
              <a:t>lengu</a:t>
            </a:r>
            <a:r>
              <a:rPr lang="en-US" dirty="0"/>
              <a:t> +t*CHI: +dtoyplay~"2;-2;5"</a:t>
            </a:r>
          </a:p>
        </p:txBody>
      </p:sp>
      <p:pic>
        <p:nvPicPr>
          <p:cNvPr id="12" name="Picture 11" descr="A screenshot of a spreadsheet&#10;&#10;Description automatically generated">
            <a:extLst>
              <a:ext uri="{FF2B5EF4-FFF2-40B4-BE49-F238E27FC236}">
                <a16:creationId xmlns:a16="http://schemas.microsoft.com/office/drawing/2014/main" id="{CEB64CF3-B56C-73FC-0DB2-718EEB35D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3" y="3628099"/>
            <a:ext cx="12297613" cy="53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088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r>
              <a:t>Choices for Comparison Group</a:t>
            </a:r>
          </a:p>
        </p:txBody>
      </p:sp>
      <p:pic>
        <p:nvPicPr>
          <p:cNvPr id="214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17" y="2341659"/>
            <a:ext cx="6602644" cy="6563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Spreadsheet Output</a:t>
            </a:r>
          </a:p>
        </p:txBody>
      </p:sp>
      <p:pic>
        <p:nvPicPr>
          <p:cNvPr id="217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298594"/>
            <a:ext cx="11099800" cy="2896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020-4CC2-0E4D-4BEB-0EFD51D6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5509-16EB-5422-9A13-02DD905DC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CLAN relies on CHAT: everything in one consistent, verifiable format for all 14 databases</a:t>
            </a:r>
          </a:p>
          <a:p>
            <a:r>
              <a:rPr lang="en-US" dirty="0"/>
              <a:t>CLAN Editor: Unicode for all languages, even right-to-left</a:t>
            </a:r>
          </a:p>
          <a:p>
            <a:r>
              <a:rPr lang="en-US" dirty="0"/>
              <a:t>20 Corpus search commands</a:t>
            </a:r>
          </a:p>
          <a:p>
            <a:r>
              <a:rPr lang="en-US" dirty="0"/>
              <a:t>6 profiling commands</a:t>
            </a:r>
          </a:p>
          <a:p>
            <a:r>
              <a:rPr lang="en-US" dirty="0"/>
              <a:t>14 format conversion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02AF8-51A3-C4E9-57AE-982894658A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039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9A28-81DE-F7E4-6046-5451A2C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Method #5: </a:t>
            </a:r>
            <a:r>
              <a:rPr lang="en-US" dirty="0" err="1">
                <a:hlinkClick r:id="rId2"/>
              </a:rPr>
              <a:t>TalkBankDB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12992-B8BE-6789-249C-D9DA8AD2A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construction – fixed in June</a:t>
            </a:r>
          </a:p>
          <a:p>
            <a:r>
              <a:rPr lang="en-US" dirty="0"/>
              <a:t>Searches based on database, corpus, child, age, gender, type, </a:t>
            </a:r>
          </a:p>
          <a:p>
            <a:r>
              <a:rPr lang="en-US" dirty="0"/>
              <a:t>Computation downloaded to client, file download</a:t>
            </a:r>
          </a:p>
          <a:p>
            <a:r>
              <a:rPr lang="en-US" dirty="0"/>
              <a:t>API for Python, R</a:t>
            </a:r>
          </a:p>
          <a:p>
            <a:r>
              <a:rPr lang="en-US" dirty="0"/>
              <a:t>Type/token, CQL, n-grams, graphs</a:t>
            </a:r>
          </a:p>
          <a:p>
            <a:r>
              <a:rPr lang="en-US" dirty="0"/>
              <a:t>Cross-tier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7032E-0FF9-FAFA-04B5-F855B48146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A yellow triangle sign with a black and yellow triangle&#10;&#10;AI-generated content may be incorrect.">
            <a:extLst>
              <a:ext uri="{FF2B5EF4-FFF2-40B4-BE49-F238E27FC236}">
                <a16:creationId xmlns:a16="http://schemas.microsoft.com/office/drawing/2014/main" id="{A055081D-9BDD-A572-4FB6-012D6E3D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91" y="2664759"/>
            <a:ext cx="1079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808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alkBankDB"/>
          <p:cNvSpPr txBox="1">
            <a:spLocks noGrp="1"/>
          </p:cNvSpPr>
          <p:nvPr>
            <p:ph type="title"/>
          </p:nvPr>
        </p:nvSpPr>
        <p:spPr>
          <a:xfrm>
            <a:off x="508000" y="704538"/>
            <a:ext cx="11988800" cy="1064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TalkBankDB</a:t>
            </a:r>
            <a:endParaRPr sz="4400" dirty="0"/>
          </a:p>
        </p:txBody>
      </p:sp>
      <p:sp>
        <p:nvSpPr>
          <p:cNvPr id="203" name="Based on ideas from childesdb and LuCiDToolk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Browse Manual</a:t>
            </a:r>
          </a:p>
          <a:p>
            <a:r>
              <a:rPr lang="en-US" dirty="0"/>
              <a:t>Select: </a:t>
            </a:r>
            <a:r>
              <a:rPr lang="en-US" dirty="0" err="1"/>
              <a:t>AphasiaBank</a:t>
            </a:r>
            <a:r>
              <a:rPr lang="en-US" dirty="0"/>
              <a:t>/English</a:t>
            </a:r>
          </a:p>
          <a:p>
            <a:r>
              <a:rPr lang="en-US" dirty="0"/>
              <a:t>Click to open any transcript in TBB</a:t>
            </a:r>
          </a:p>
          <a:p>
            <a:r>
              <a:rPr dirty="0"/>
              <a:t>Tabs for utterances, participants, types, tokens, CQL</a:t>
            </a:r>
            <a:endParaRPr lang="en-US" dirty="0"/>
          </a:p>
          <a:p>
            <a:r>
              <a:rPr lang="en-US" dirty="0"/>
              <a:t>Download all utterances – 26432 rows in Excel</a:t>
            </a:r>
          </a:p>
          <a:p>
            <a:r>
              <a:rPr lang="en-US" dirty="0"/>
              <a:t>3-grams =&gt; lots of “I don’t know”</a:t>
            </a:r>
          </a:p>
          <a:p>
            <a:r>
              <a:rPr lang="en-US" dirty="0"/>
              <a:t>CQL:  adjective + stroke  =&gt; </a:t>
            </a:r>
            <a:r>
              <a:rPr lang="en-US" dirty="0" err="1"/>
              <a:t>WordSketch</a:t>
            </a:r>
            <a:endParaRPr dirty="0"/>
          </a:p>
          <a:p>
            <a:r>
              <a:rPr dirty="0"/>
              <a:t>R API </a:t>
            </a:r>
            <a:r>
              <a:rPr lang="en-US" dirty="0"/>
              <a:t>and package</a:t>
            </a:r>
            <a:r>
              <a:rPr dirty="0"/>
              <a:t> to pull directly</a:t>
            </a: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DF71-9AC2-61B4-BDDE-5B67093B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TalkBankDB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5C14-C5AF-85C0-4520-4ABA664DB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talkbank.org</a:t>
            </a:r>
            <a:r>
              <a:rPr lang="en-US" dirty="0">
                <a:hlinkClick r:id="rId2"/>
              </a:rPr>
              <a:t>/DB</a:t>
            </a:r>
            <a:endParaRPr lang="en-US" dirty="0"/>
          </a:p>
          <a:p>
            <a:r>
              <a:rPr lang="en-US" dirty="0"/>
              <a:t>Select: CHILDES, Eng-NA, Brown, Eve, all</a:t>
            </a:r>
          </a:p>
          <a:p>
            <a:r>
              <a:rPr lang="en-US" dirty="0"/>
              <a:t>Click to go to any transcript</a:t>
            </a:r>
          </a:p>
          <a:p>
            <a:r>
              <a:rPr lang="en-US" dirty="0"/>
              <a:t>Tabs for utterances, participants, types, tokens, CQL</a:t>
            </a:r>
          </a:p>
          <a:p>
            <a:r>
              <a:rPr lang="en-US" dirty="0"/>
              <a:t>Download all utterances – 26432 rows in Excel</a:t>
            </a:r>
          </a:p>
          <a:p>
            <a:r>
              <a:rPr lang="en-US" dirty="0"/>
              <a:t>3-grams =&gt; </a:t>
            </a:r>
            <a:r>
              <a:rPr lang="en-US" i="1" dirty="0"/>
              <a:t>I want some </a:t>
            </a:r>
            <a:r>
              <a:rPr lang="en-US" dirty="0"/>
              <a:t>39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923F-1851-64AF-FD87-3E77CA31F9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049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ACEE-2C93-B6FE-618B-F903495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#6: </a:t>
            </a:r>
            <a:r>
              <a:rPr lang="en-US" dirty="0">
                <a:hlinkClick r:id="rId2"/>
              </a:rPr>
              <a:t>Collaborative Commentary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4699-3BB5-5A3A-0C2B-9C218AEC50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4B1E85C-79E4-C815-3F3D-A5A2C742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5" y="2812530"/>
            <a:ext cx="11894228" cy="61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21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DA63-9FD2-96B3-5A61-77D8A4E7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86AC-EAB7-0702-A397-83F4D1932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9481F-70C6-E147-16EC-341B8722DF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CA064E2-211A-EB08-7DB8-4DD87510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" y="2901339"/>
            <a:ext cx="12692648" cy="55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9010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8921-6316-B3B1-6F98-0DA895E3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Method #7: Phon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88BE-64A4-172A-F791-06518B178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 4-alpha now available</a:t>
            </a:r>
          </a:p>
          <a:p>
            <a:r>
              <a:rPr lang="en-US" dirty="0"/>
              <a:t>It has complete PHON &lt;-&gt; CHAT compatibility</a:t>
            </a:r>
          </a:p>
          <a:p>
            <a:r>
              <a:rPr lang="en-US" dirty="0"/>
              <a:t>In other words, PHON is now in CHAT</a:t>
            </a:r>
          </a:p>
          <a:p>
            <a:r>
              <a:rPr lang="en-US" dirty="0"/>
              <a:t>2025: </a:t>
            </a:r>
            <a:r>
              <a:rPr lang="en-US" dirty="0" err="1"/>
              <a:t>TalkBankDB</a:t>
            </a:r>
            <a:r>
              <a:rPr lang="en-US" dirty="0"/>
              <a:t> will support all of UD and Phon</a:t>
            </a:r>
          </a:p>
          <a:p>
            <a:r>
              <a:rPr lang="en-US" dirty="0"/>
              <a:t>This will allow full cross-tier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1DA68-060D-FC16-09E4-CD31D69DF5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07063A1-7D81-100A-949C-E896875ED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75" y="6889051"/>
            <a:ext cx="1648834" cy="20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921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EF35-8A14-F3FA-5F05-BDB98269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#8: Authorization, IRB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51FFD-9EA7-3E5C-88F9-F2A1808EF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Science, Open Data</a:t>
            </a:r>
          </a:p>
          <a:p>
            <a:r>
              <a:rPr lang="en-US" dirty="0">
                <a:hlinkClick r:id="rId2"/>
              </a:rPr>
              <a:t>Open Publishing</a:t>
            </a:r>
            <a:endParaRPr lang="en-US" dirty="0"/>
          </a:p>
          <a:p>
            <a:r>
              <a:rPr lang="en-US" dirty="0"/>
              <a:t>Ground Rules, </a:t>
            </a:r>
            <a:r>
              <a:rPr lang="en-US" dirty="0">
                <a:hlinkClick r:id="rId3"/>
              </a:rPr>
              <a:t>informed consent</a:t>
            </a:r>
            <a:r>
              <a:rPr lang="en-US" dirty="0"/>
              <a:t>, deidentification</a:t>
            </a:r>
          </a:p>
          <a:p>
            <a:r>
              <a:rPr lang="en-US" dirty="0"/>
              <a:t>Infrastructure protection – CMU Cloud</a:t>
            </a:r>
          </a:p>
          <a:p>
            <a:r>
              <a:rPr lang="en-US" dirty="0"/>
              <a:t>Levels of access, </a:t>
            </a:r>
            <a:r>
              <a:rPr lang="en-US" dirty="0">
                <a:hlinkClick r:id="rId4"/>
              </a:rPr>
              <a:t>authorization system</a:t>
            </a:r>
            <a:endParaRPr lang="en-US" dirty="0"/>
          </a:p>
          <a:p>
            <a:r>
              <a:rPr lang="en-US" dirty="0"/>
              <a:t>Citation requirement, embargo, archiving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FA9E-0EC9-AF52-0D31-7CE05B9CF7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389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2CA4-E76E-1D04-9271-3571F0A1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Informed Consent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64EE-3335-2BA1-53FB-EE89D7196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Consent forms should not have exclusionary language such as "These data will only be made available to Professor XYZ and her laboratory” or “these data will be destroyed after X years”.  If the consent forms says "These data will only be made available to qualified researchers," then inclusion in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TalkBank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 should be allowed by all IRBs including GDPR, because access to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TalkBank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 is password protected and informed consent is given.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CE8E1-A131-A331-F599-097FDBAF86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1508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E91E-D1EE-CD02-FCD5-509621E8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5AB95-3D1F-4680-407C-91FED7E1F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E215C-464C-B37F-6067-6EE3FD33D9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196F6BA-E5E6-3951-6805-9E7767D5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" y="2259347"/>
            <a:ext cx="12532183" cy="59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904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FBC7-5713-EB60-1BF8-A318B7E6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4E6B7-FDD0-8CD4-6730-234F981277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54</a:t>
            </a:fld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CF8CB4D-310D-BF6D-BC35-52F3CEBA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38" y="3137941"/>
            <a:ext cx="7772400" cy="47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6828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D843-E535-8EC3-1C10-FA004121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BDD57-F52F-D02B-31B8-E01D2BDC5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password protection: We can now study usage to detect incorrect access</a:t>
            </a:r>
          </a:p>
          <a:p>
            <a:r>
              <a:rPr lang="en-US" dirty="0"/>
              <a:t>Access can be controlled by membership levels: students must be supervised by faculty</a:t>
            </a:r>
          </a:p>
          <a:p>
            <a:r>
              <a:rPr lang="en-US" dirty="0"/>
              <a:t>Vetting of membership for </a:t>
            </a:r>
            <a:r>
              <a:rPr lang="en-US" dirty="0" err="1"/>
              <a:t>HomeBank</a:t>
            </a:r>
            <a:r>
              <a:rPr lang="en-US" dirty="0"/>
              <a:t> and </a:t>
            </a:r>
            <a:r>
              <a:rPr lang="en-US" dirty="0" err="1"/>
              <a:t>PsychosisBank</a:t>
            </a:r>
            <a:endParaRPr lang="en-US" dirty="0"/>
          </a:p>
          <a:p>
            <a:r>
              <a:rPr lang="en-US" dirty="0"/>
              <a:t>Contributor control for most sensitive material</a:t>
            </a:r>
          </a:p>
          <a:p>
            <a:r>
              <a:rPr lang="en-US" dirty="0"/>
              <a:t>Embargo, Archiving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C027C-307B-6FA7-A477-7757745C7D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367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3EF7-42A4-79BA-156C-11E83181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3DA56-EC57-D4E2-9AC4-51BC1EFA95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7A2F24F-9DDD-3361-F525-F64F73AB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2467361"/>
            <a:ext cx="7772400" cy="62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465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081E-D4DB-A395-09A1-0429AAB4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#9: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A3217-55ED-A53A-BAA2-34E0EE832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Tutorials at </a:t>
            </a:r>
            <a:r>
              <a:rPr lang="en-US" dirty="0">
                <a:hlinkClick r:id="rId2"/>
              </a:rPr>
              <a:t>https://talkbank.org/screencasts </a:t>
            </a:r>
            <a:endParaRPr lang="en-US" dirty="0"/>
          </a:p>
          <a:p>
            <a:r>
              <a:rPr lang="en-US" dirty="0">
                <a:hlinkClick r:id="rId3"/>
              </a:rPr>
              <a:t>Online manuals</a:t>
            </a:r>
            <a:r>
              <a:rPr lang="en-US" dirty="0"/>
              <a:t>, documentation </a:t>
            </a:r>
          </a:p>
          <a:p>
            <a:r>
              <a:rPr lang="en-US" dirty="0"/>
              <a:t>Workshops, plenaries, Zoom</a:t>
            </a:r>
          </a:p>
          <a:p>
            <a:r>
              <a:rPr lang="en-US" dirty="0">
                <a:hlinkClick r:id="rId4"/>
              </a:rPr>
              <a:t>Google Groups lists</a:t>
            </a:r>
            <a:endParaRPr lang="en-US" dirty="0"/>
          </a:p>
          <a:p>
            <a:r>
              <a:rPr lang="en-US" dirty="0">
                <a:hlinkClick r:id="rId5"/>
              </a:rPr>
              <a:t>IASCL Newsletter </a:t>
            </a:r>
            <a:r>
              <a:rPr lang="en-US" dirty="0"/>
              <a:t>– Angel Chan</a:t>
            </a:r>
          </a:p>
          <a:p>
            <a:r>
              <a:rPr lang="en-US" dirty="0"/>
              <a:t>Advisory Board</a:t>
            </a:r>
          </a:p>
          <a:p>
            <a:r>
              <a:rPr lang="en-US" dirty="0"/>
              <a:t>New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2095A-F4AC-DD0C-2FC6-F23E792448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0068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0722-2678-8D41-BBAE-8AB4FEE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3D7E-1CD6-9749-944A-3A869D67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deployment of </a:t>
            </a:r>
            <a:r>
              <a:rPr lang="en-US" dirty="0" err="1"/>
              <a:t>TalkBank</a:t>
            </a:r>
            <a:r>
              <a:rPr lang="en-US" dirty="0"/>
              <a:t> at multiple sites through </a:t>
            </a:r>
            <a:r>
              <a:rPr lang="en-US" dirty="0" err="1"/>
              <a:t>dockerization</a:t>
            </a:r>
            <a:endParaRPr lang="en-US" dirty="0"/>
          </a:p>
          <a:p>
            <a:r>
              <a:rPr lang="en-US" dirty="0"/>
              <a:t>Data: multilingual, multimodal, diverse, longitudinal</a:t>
            </a:r>
          </a:p>
          <a:p>
            <a:r>
              <a:rPr lang="en-US" dirty="0"/>
              <a:t>Daylong and ESM (experience sampling method) data</a:t>
            </a:r>
          </a:p>
          <a:p>
            <a:r>
              <a:rPr lang="en-US" dirty="0"/>
              <a:t>Child language learning as the new Turing Test</a:t>
            </a:r>
          </a:p>
          <a:p>
            <a:r>
              <a:rPr lang="en-US" dirty="0"/>
              <a:t>Aligning with the brain</a:t>
            </a:r>
          </a:p>
          <a:p>
            <a:r>
              <a:rPr lang="en-US" dirty="0"/>
              <a:t>AI for understanding development and remediation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6A12A-F7AD-2944-97B4-594A16095B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01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C277-45B6-3C36-BA65-873BFB5F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3F4C5-8339-926B-59B8-ABC3447C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4627902"/>
            <a:ext cx="11988800" cy="40969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Kowalski:  CC, DB, Auth</a:t>
            </a:r>
          </a:p>
          <a:p>
            <a:r>
              <a:rPr lang="en-US" dirty="0"/>
              <a:t>Franklin Chen: Cross-Tier, deploy</a:t>
            </a:r>
          </a:p>
          <a:p>
            <a:r>
              <a:rPr lang="en-US" dirty="0"/>
              <a:t>Greg Hedlund: Phon</a:t>
            </a:r>
          </a:p>
          <a:p>
            <a:r>
              <a:rPr lang="en-US" dirty="0" err="1"/>
              <a:t>Houjun</a:t>
            </a:r>
            <a:r>
              <a:rPr lang="en-US" dirty="0"/>
              <a:t> Liu: </a:t>
            </a:r>
            <a:r>
              <a:rPr lang="en-US" dirty="0" err="1"/>
              <a:t>Batchalign</a:t>
            </a:r>
            <a:endParaRPr lang="en-US" dirty="0"/>
          </a:p>
          <a:p>
            <a:r>
              <a:rPr lang="en-US" dirty="0"/>
              <a:t>Leonid Spektor:	CLAN</a:t>
            </a:r>
          </a:p>
          <a:p>
            <a:r>
              <a:rPr lang="en-US" dirty="0"/>
              <a:t>Nan Bernstein Ratner: Fluency,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E10B-2AD2-36FB-9A69-018F26F3C5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51B154E-1EE1-2764-EE99-38D3328E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25" y="2573697"/>
            <a:ext cx="1957349" cy="1957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DF369-0E70-F705-3E61-96BEDEE38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0" y="2587817"/>
            <a:ext cx="1957348" cy="1957348"/>
          </a:xfrm>
          <a:prstGeom prst="rect">
            <a:avLst/>
          </a:prstGeom>
        </p:spPr>
      </p:pic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158925D-B323-C61E-0AE9-B72233778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8" y="2515329"/>
            <a:ext cx="1957348" cy="1957348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78CAB7F-AD32-5597-EDA9-C41B6BDE7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01" y="2488532"/>
            <a:ext cx="1648834" cy="2064449"/>
          </a:xfrm>
          <a:prstGeom prst="rect">
            <a:avLst/>
          </a:prstGeom>
        </p:spPr>
      </p:pic>
      <p:pic>
        <p:nvPicPr>
          <p:cNvPr id="14" name="Picture 13" descr="A person sitting at a desk&#10;&#10;Description automatically generated">
            <a:extLst>
              <a:ext uri="{FF2B5EF4-FFF2-40B4-BE49-F238E27FC236}">
                <a16:creationId xmlns:a16="http://schemas.microsoft.com/office/drawing/2014/main" id="{C8D0BEAE-9B39-6515-565F-D5AF2B35A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41" y="2485996"/>
            <a:ext cx="1769394" cy="2064293"/>
          </a:xfrm>
          <a:prstGeom prst="rect">
            <a:avLst/>
          </a:prstGeom>
        </p:spPr>
      </p:pic>
      <p:pic>
        <p:nvPicPr>
          <p:cNvPr id="16" name="Picture 15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8E0BCE20-4DF4-5E3F-CF76-49AA65B9D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35" y="4916667"/>
            <a:ext cx="2084848" cy="1985138"/>
          </a:xfrm>
          <a:prstGeom prst="rect">
            <a:avLst/>
          </a:prstGeom>
        </p:spPr>
      </p:pic>
      <p:pic>
        <p:nvPicPr>
          <p:cNvPr id="18" name="Picture 17" descr="A grey and blue logo&#10;&#10;Description automatically generated">
            <a:extLst>
              <a:ext uri="{FF2B5EF4-FFF2-40B4-BE49-F238E27FC236}">
                <a16:creationId xmlns:a16="http://schemas.microsoft.com/office/drawing/2014/main" id="{81B51AF6-A922-7471-2BF3-091107A59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06" y="5246718"/>
            <a:ext cx="2537800" cy="16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80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4451-D44D-FE5F-B6D6-1231D21E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14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53CB-65A3-DF5E-6CFF-6088FBD6D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Transcripts all in CHAT format, mostly linked to media</a:t>
            </a:r>
          </a:p>
          <a:p>
            <a:r>
              <a:rPr lang="en-US" dirty="0"/>
              <a:t>Most are tagged for morphology and syntax by UD</a:t>
            </a:r>
          </a:p>
          <a:p>
            <a:r>
              <a:rPr lang="en-US" dirty="0"/>
              <a:t>Most are openly available</a:t>
            </a:r>
          </a:p>
          <a:p>
            <a:r>
              <a:rPr lang="en-US" dirty="0"/>
              <a:t>Clinical banks require easy-to-get membership </a:t>
            </a:r>
          </a:p>
          <a:p>
            <a:r>
              <a:rPr lang="en-US" dirty="0" err="1"/>
              <a:t>HomeBank</a:t>
            </a:r>
            <a:r>
              <a:rPr lang="en-US" dirty="0"/>
              <a:t> and </a:t>
            </a:r>
            <a:r>
              <a:rPr lang="en-US" dirty="0" err="1"/>
              <a:t>PsychosisBank</a:t>
            </a:r>
            <a:r>
              <a:rPr lang="en-US" dirty="0"/>
              <a:t> require vetted membership</a:t>
            </a:r>
          </a:p>
          <a:p>
            <a:r>
              <a:rPr lang="en-US" dirty="0"/>
              <a:t>6 clinical, 4 child, 4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63DFF-C873-F4F6-BB8D-F8A0A3E61A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19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48C8-0094-1B29-CC55-A36CA239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#1: </a:t>
            </a:r>
            <a:r>
              <a:rPr lang="en-US" dirty="0" err="1">
                <a:hlinkClick r:id="rId2"/>
              </a:rPr>
              <a:t>DementiaBank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E46BD-D1C1-236F-6A0B-B7F8FE1E6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global challenge of dementia diagnosis</a:t>
            </a:r>
          </a:p>
          <a:p>
            <a:r>
              <a:rPr lang="en-US" dirty="0" err="1"/>
              <a:t>DementiaBank</a:t>
            </a:r>
            <a:r>
              <a:rPr lang="en-US" dirty="0"/>
              <a:t> as the only publicly available language data on dementia </a:t>
            </a:r>
            <a:r>
              <a:rPr lang="en-US" dirty="0">
                <a:hlinkClick r:id="rId3"/>
              </a:rPr>
              <a:t>GrandRounds</a:t>
            </a:r>
            <a:endParaRPr lang="en-US" dirty="0"/>
          </a:p>
          <a:p>
            <a:r>
              <a:rPr lang="en-US" dirty="0"/>
              <a:t>Now includes Mandarin, Greek and new Lanzi data</a:t>
            </a:r>
          </a:p>
          <a:p>
            <a:r>
              <a:rPr lang="en-US" dirty="0"/>
              <a:t>300 MCI/AD and 200 controls with Cookie Theft</a:t>
            </a:r>
          </a:p>
          <a:p>
            <a:r>
              <a:rPr lang="en-US" dirty="0"/>
              <a:t>Over 400 labs using this corpus to create methods for AD detection: Universities (25 countries), Pharma, Google, Samsung, Apple, Pfizer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64D76-E1EC-3405-2B13-0087D7B7D7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78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D2FB-BF9B-5F71-F773-5CF1C330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77193-7797-C409-41E6-5192B08D4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ADReSS 2020 </a:t>
            </a:r>
            <a:r>
              <a:rPr lang="en-US" dirty="0" err="1"/>
              <a:t>Interspeech</a:t>
            </a:r>
            <a:r>
              <a:rPr lang="en-US" dirty="0"/>
              <a:t> - Frontiers</a:t>
            </a:r>
          </a:p>
          <a:p>
            <a:pPr lvl="1"/>
            <a:r>
              <a:rPr lang="en-US" dirty="0" err="1"/>
              <a:t>ADReSSo</a:t>
            </a:r>
            <a:r>
              <a:rPr lang="en-US" dirty="0"/>
              <a:t> 2021 </a:t>
            </a:r>
            <a:r>
              <a:rPr lang="en-US" dirty="0" err="1"/>
              <a:t>Interspeech</a:t>
            </a:r>
            <a:r>
              <a:rPr lang="en-US" dirty="0"/>
              <a:t> – audio only</a:t>
            </a:r>
          </a:p>
          <a:p>
            <a:pPr lvl="1"/>
            <a:r>
              <a:rPr lang="en-US" dirty="0"/>
              <a:t>ADReSS-M ICASSP – Multilingual, Greek English</a:t>
            </a:r>
          </a:p>
          <a:p>
            <a:pPr lvl="1"/>
            <a:r>
              <a:rPr lang="en-US" dirty="0"/>
              <a:t>TAUKADIAL-2024 – Chinese and English</a:t>
            </a:r>
          </a:p>
          <a:p>
            <a:pPr lvl="1"/>
            <a:r>
              <a:rPr lang="en-US" dirty="0"/>
              <a:t>W3PHIAI-22 Data </a:t>
            </a:r>
            <a:r>
              <a:rPr lang="en-US" dirty="0" err="1"/>
              <a:t>Hackallenge</a:t>
            </a:r>
            <a:r>
              <a:rPr lang="en-US" dirty="0"/>
              <a:t> with Toolkit</a:t>
            </a:r>
          </a:p>
          <a:p>
            <a:pPr lvl="1"/>
            <a:r>
              <a:rPr lang="en-US" dirty="0" err="1"/>
              <a:t>DrivenData</a:t>
            </a:r>
            <a:r>
              <a:rPr lang="en-US" dirty="0"/>
              <a:t> Dementia 2024</a:t>
            </a:r>
          </a:p>
          <a:p>
            <a:pPr lvl="1"/>
            <a:r>
              <a:rPr lang="en-US" dirty="0" err="1"/>
              <a:t>DrivenData</a:t>
            </a:r>
            <a:r>
              <a:rPr lang="en-US" dirty="0"/>
              <a:t> Child Language 2025</a:t>
            </a:r>
          </a:p>
          <a:p>
            <a:pPr lvl="1"/>
            <a:r>
              <a:rPr lang="en-US" dirty="0"/>
              <a:t>170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3839E-160E-4105-31CB-35CEDEAA65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90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996E-4E51-5D1B-D49B-CCCADBF6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#2: AphasiaBank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1A5A-4E50-07A7-2250-CD3DC3A69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Protocol – 520 sessions, 422 participants, 322 control</a:t>
            </a:r>
          </a:p>
          <a:p>
            <a:r>
              <a:rPr lang="en-US" dirty="0"/>
              <a:t>LLM and ML for diagnosis and classification</a:t>
            </a:r>
          </a:p>
          <a:p>
            <a:r>
              <a:rPr lang="en-US" dirty="0"/>
              <a:t>EVAL for automatic analysis</a:t>
            </a:r>
          </a:p>
          <a:p>
            <a:r>
              <a:rPr lang="en-US" dirty="0"/>
              <a:t>Analyses: lexicon, grammar, gesture, cohesion, fluency, </a:t>
            </a:r>
            <a:r>
              <a:rPr lang="en-US" dirty="0" err="1"/>
              <a:t>AoS</a:t>
            </a:r>
            <a:r>
              <a:rPr lang="en-US" dirty="0"/>
              <a:t>, phonology</a:t>
            </a:r>
          </a:p>
          <a:p>
            <a:r>
              <a:rPr lang="en-US" dirty="0">
                <a:hlinkClick r:id="rId3"/>
              </a:rPr>
              <a:t>Grand Rounds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Examples</a:t>
            </a:r>
            <a:endParaRPr lang="en-US" dirty="0"/>
          </a:p>
          <a:p>
            <a:r>
              <a:rPr lang="en-US" dirty="0">
                <a:hlinkClick r:id="rId5"/>
              </a:rPr>
              <a:t>MRI images from OpenNeuro</a:t>
            </a:r>
            <a:r>
              <a:rPr lang="en-US" dirty="0"/>
              <a:t> for USC corpora</a:t>
            </a:r>
          </a:p>
          <a:p>
            <a:r>
              <a:rPr lang="en-US" dirty="0"/>
              <a:t>Script repetition training (evaluation in progress)</a:t>
            </a:r>
          </a:p>
          <a:p>
            <a:r>
              <a:rPr lang="en-US" dirty="0" err="1"/>
              <a:t>AoS</a:t>
            </a:r>
            <a:r>
              <a:rPr lang="en-US" dirty="0"/>
              <a:t> and motor speech (in progress)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3AD83-6AB6-5DE2-3AA1-4357210BC3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720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</TotalTime>
  <Words>2857</Words>
  <Application>Microsoft Macintosh PowerPoint</Application>
  <PresentationFormat>Custom</PresentationFormat>
  <Paragraphs>400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Zapf Dingbats</vt:lpstr>
      <vt:lpstr>Arial</vt:lpstr>
      <vt:lpstr>Avenir</vt:lpstr>
      <vt:lpstr>Bodoni SvtyTwo ITC TT-Book</vt:lpstr>
      <vt:lpstr>Helvetica</vt:lpstr>
      <vt:lpstr>News Gothic MT</vt:lpstr>
      <vt:lpstr>Palatino</vt:lpstr>
      <vt:lpstr>Wingdings</vt:lpstr>
      <vt:lpstr>New_Template4</vt:lpstr>
      <vt:lpstr>PowerPoint Presentation</vt:lpstr>
      <vt:lpstr>TalkBank</vt:lpstr>
      <vt:lpstr>TalkBank Principles</vt:lpstr>
      <vt:lpstr>Example Studies</vt:lpstr>
      <vt:lpstr>14 Domains</vt:lpstr>
      <vt:lpstr>For the 14 domains</vt:lpstr>
      <vt:lpstr>Clinical #1: DementiaBank</vt:lpstr>
      <vt:lpstr>Challenges</vt:lpstr>
      <vt:lpstr>Clinical #2: AphasiaBank</vt:lpstr>
      <vt:lpstr>Who has Shared THANK YOU!</vt:lpstr>
      <vt:lpstr>Clinical #3: TBIBank</vt:lpstr>
      <vt:lpstr>Clinical #4: RHDBank</vt:lpstr>
      <vt:lpstr>Clinical #5: PsychosisBank</vt:lpstr>
      <vt:lpstr>Clinical #6: ASDBank</vt:lpstr>
      <vt:lpstr>Child #1: CHILDES</vt:lpstr>
      <vt:lpstr>Child #2: Phon</vt:lpstr>
      <vt:lpstr>Child #3: HomeBank</vt:lpstr>
      <vt:lpstr>Child #4: FluencyBank</vt:lpstr>
      <vt:lpstr>Multilingualism #1: BilingBank</vt:lpstr>
      <vt:lpstr>Multilingualism #2: SLABank</vt:lpstr>
      <vt:lpstr>CA #1: SamtaleBank</vt:lpstr>
      <vt:lpstr>CA #2: ClassBank</vt:lpstr>
      <vt:lpstr>CA #3: CABank</vt:lpstr>
      <vt:lpstr>Methods</vt:lpstr>
      <vt:lpstr>The Rise of AI/ML/ASR/NLP</vt:lpstr>
      <vt:lpstr>New World</vt:lpstr>
      <vt:lpstr>Holy Grails</vt:lpstr>
      <vt:lpstr>Method #1: ASR</vt:lpstr>
      <vt:lpstr>ASR through Batchalign</vt:lpstr>
      <vt:lpstr>Tokenization/Alignment</vt:lpstr>
      <vt:lpstr>Cleanup</vt:lpstr>
      <vt:lpstr>ASR for HomeBank</vt:lpstr>
      <vt:lpstr>Open-Source!</vt:lpstr>
      <vt:lpstr>Method #2: Benchmarking</vt:lpstr>
      <vt:lpstr>Method #3: UD</vt:lpstr>
      <vt:lpstr>UD</vt:lpstr>
      <vt:lpstr>Right-to-Left in CLAN editor</vt:lpstr>
      <vt:lpstr>Languages Tagged in CHILDES</vt:lpstr>
      <vt:lpstr>Triple-click on %gra line</vt:lpstr>
      <vt:lpstr>Stanza Structure</vt:lpstr>
      <vt:lpstr>Method #4: Measures/CLAN</vt:lpstr>
      <vt:lpstr>KidEval – Eve 2;0-2;4</vt:lpstr>
      <vt:lpstr>Choices for Comparison Group</vt:lpstr>
      <vt:lpstr>Spreadsheet Output</vt:lpstr>
      <vt:lpstr>CLAN</vt:lpstr>
      <vt:lpstr>Method #5: TalkBankDB</vt:lpstr>
      <vt:lpstr>TalkBankDB</vt:lpstr>
      <vt:lpstr>TalkBankDB</vt:lpstr>
      <vt:lpstr>Method #6: Collaborative Commentary</vt:lpstr>
      <vt:lpstr>Method #7: Phon</vt:lpstr>
      <vt:lpstr>Method #8: Authorization, IRB</vt:lpstr>
      <vt:lpstr>Informed Consent</vt:lpstr>
      <vt:lpstr>Authorization System</vt:lpstr>
      <vt:lpstr>Protecting Media</vt:lpstr>
      <vt:lpstr>Levels</vt:lpstr>
      <vt:lpstr>Open Publishing</vt:lpstr>
      <vt:lpstr>Method #9: Outreach</vt:lpstr>
      <vt:lpstr>The Future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Aphasia</dc:title>
  <dc:creator>Microsoft Office User</dc:creator>
  <cp:lastModifiedBy>Brian Macwhinney</cp:lastModifiedBy>
  <cp:revision>287</cp:revision>
  <dcterms:created xsi:type="dcterms:W3CDTF">2021-03-19T16:25:10Z</dcterms:created>
  <dcterms:modified xsi:type="dcterms:W3CDTF">2025-05-08T09:32:05Z</dcterms:modified>
</cp:coreProperties>
</file>